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319" r:id="rId2"/>
    <p:sldId id="339" r:id="rId3"/>
    <p:sldId id="340" r:id="rId4"/>
    <p:sldId id="341" r:id="rId5"/>
    <p:sldId id="330" r:id="rId6"/>
    <p:sldId id="332" r:id="rId7"/>
    <p:sldId id="267" r:id="rId8"/>
    <p:sldId id="325" r:id="rId9"/>
    <p:sldId id="326" r:id="rId10"/>
    <p:sldId id="327" r:id="rId11"/>
    <p:sldId id="333" r:id="rId12"/>
    <p:sldId id="334" r:id="rId13"/>
    <p:sldId id="329" r:id="rId14"/>
    <p:sldId id="345" r:id="rId15"/>
    <p:sldId id="335" r:id="rId16"/>
    <p:sldId id="336" r:id="rId17"/>
    <p:sldId id="337" r:id="rId18"/>
    <p:sldId id="338" r:id="rId19"/>
    <p:sldId id="343" r:id="rId20"/>
    <p:sldId id="344" r:id="rId21"/>
    <p:sldId id="346" r:id="rId22"/>
    <p:sldId id="347" r:id="rId23"/>
    <p:sldId id="348" r:id="rId24"/>
    <p:sldId id="349" r:id="rId25"/>
    <p:sldId id="351" r:id="rId26"/>
    <p:sldId id="353" r:id="rId27"/>
    <p:sldId id="354" r:id="rId28"/>
    <p:sldId id="355" r:id="rId29"/>
    <p:sldId id="356" r:id="rId30"/>
    <p:sldId id="357" r:id="rId31"/>
    <p:sldId id="358" r:id="rId32"/>
    <p:sldId id="359" r:id="rId33"/>
    <p:sldId id="360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0000"/>
    <a:srgbClr val="000066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74" autoAdjust="0"/>
    <p:restoredTop sz="94595" autoAdjust="0"/>
  </p:normalViewPr>
  <p:slideViewPr>
    <p:cSldViewPr>
      <p:cViewPr>
        <p:scale>
          <a:sx n="66" d="100"/>
          <a:sy n="66" d="100"/>
        </p:scale>
        <p:origin x="-1194" y="-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3E9D8-EAE2-443F-9A13-5945029E7BE9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A5FA7-3F07-48DC-915C-3A4E50137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1272062-AE22-45B6-A3C7-5E8EBA64C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DE3A5-38BB-4FD1-A382-28E98318DF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94E3D-818B-42CD-BAA0-0C316E3DD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01A6-80FD-470F-8B7E-406E231AED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4A00-0EEF-4125-83CA-367C90C0A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BB09C-A615-4193-A1E1-A4DBDF7AD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3941032-EF62-407D-AB2D-4DC47F8CC8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327BCB9-545A-4C3F-8A3B-76E15096B2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8453-D0AC-4FB3-93CD-F5BDE0761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E639A-7F1F-4E30-BFB2-1FEB5AF1C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2E603-BB56-4598-8783-11F959571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AD591C2-3C47-4170-8AA2-FCD7A4044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www.3s-software.com/se_data/_filebank/3S/Produkte/CoDeSysV2/OnlineHelp.gi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beatportal.com/uploads/news/1227940640_mc-automation_main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lichnosti.net/photos/1028/12197452631.jp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457200" y="1571612"/>
            <a:ext cx="8458200" cy="1470025"/>
          </a:xfrm>
        </p:spPr>
        <p:txBody>
          <a:bodyPr/>
          <a:lstStyle/>
          <a:p>
            <a:r>
              <a:rPr lang="ru-RU" dirty="0" smtClean="0"/>
              <a:t>Программируемые логические контроллеры</a:t>
            </a:r>
            <a:endParaRPr lang="ru-RU" dirty="0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457200" y="4319606"/>
            <a:ext cx="4953000" cy="1752600"/>
          </a:xfrm>
        </p:spPr>
        <p:txBody>
          <a:bodyPr/>
          <a:lstStyle/>
          <a:p>
            <a:r>
              <a:rPr lang="ru-RU" dirty="0" smtClean="0"/>
              <a:t>Основные понятия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2062-AE22-45B6-A3C7-5E8EBA64C1B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755650" y="785794"/>
            <a:ext cx="68405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Основные достоинства</a:t>
            </a:r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ПЛК</a:t>
            </a:r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755650" y="1571612"/>
            <a:ext cx="7602564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000" dirty="0">
                <a:solidFill>
                  <a:srgbClr val="000066"/>
                </a:solidFill>
              </a:rPr>
              <a:t> Переносимость программ благодаря стандартизации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ru-RU" sz="2000" dirty="0">
                <a:solidFill>
                  <a:srgbClr val="000066"/>
                </a:solidFill>
              </a:rPr>
              <a:t>    языков программирования</a:t>
            </a:r>
          </a:p>
          <a:p>
            <a:pPr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000" dirty="0">
                <a:solidFill>
                  <a:srgbClr val="000066"/>
                </a:solidFill>
              </a:rPr>
              <a:t> Широкие функциональные возможности</a:t>
            </a:r>
          </a:p>
          <a:p>
            <a:pPr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ru-RU" sz="2000" dirty="0">
                <a:solidFill>
                  <a:srgbClr val="000066"/>
                </a:solidFill>
              </a:rPr>
              <a:t>Возможность быстрой замены</a:t>
            </a:r>
          </a:p>
          <a:p>
            <a:pPr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000" dirty="0">
                <a:solidFill>
                  <a:srgbClr val="000066"/>
                </a:solidFill>
              </a:rPr>
              <a:t> Простота эксплуатации</a:t>
            </a:r>
          </a:p>
          <a:p>
            <a:pPr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000" dirty="0">
                <a:solidFill>
                  <a:srgbClr val="000066"/>
                </a:solidFill>
              </a:rPr>
              <a:t> Простота программирования</a:t>
            </a:r>
          </a:p>
          <a:p>
            <a:pPr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000" dirty="0">
                <a:solidFill>
                  <a:srgbClr val="000066"/>
                </a:solidFill>
              </a:rPr>
              <a:t> Режим реального времени</a:t>
            </a:r>
          </a:p>
          <a:p>
            <a:pPr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000" dirty="0">
                <a:solidFill>
                  <a:srgbClr val="000066"/>
                </a:solidFill>
              </a:rPr>
              <a:t> Ремонтопригодность</a:t>
            </a:r>
          </a:p>
          <a:p>
            <a:pPr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000" dirty="0">
                <a:solidFill>
                  <a:srgbClr val="000066"/>
                </a:solidFill>
              </a:rPr>
              <a:t> Надежность в условиях промышленной среды</a:t>
            </a:r>
          </a:p>
          <a:p>
            <a:pPr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000" dirty="0">
                <a:solidFill>
                  <a:srgbClr val="000066"/>
                </a:solidFill>
              </a:rPr>
              <a:t> Возможность системной интеграции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8453-D0AC-4FB3-93CD-F5BDE0761CB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755650" y="642918"/>
            <a:ext cx="68405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Режим реального времени</a:t>
            </a:r>
          </a:p>
        </p:txBody>
      </p:sp>
      <p:sp>
        <p:nvSpPr>
          <p:cNvPr id="96267" name="Rectangle 11"/>
          <p:cNvSpPr>
            <a:spLocks noChangeArrowheads="1"/>
          </p:cNvSpPr>
          <p:nvPr/>
        </p:nvSpPr>
        <p:spPr bwMode="auto">
          <a:xfrm>
            <a:off x="395288" y="3573463"/>
            <a:ext cx="38877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800" b="1" dirty="0">
                <a:solidFill>
                  <a:srgbClr val="000066"/>
                </a:solidFill>
              </a:rPr>
              <a:t>Существует временной порог, при  превышении которого наступают необратимые катастрофические последствия</a:t>
            </a:r>
            <a:endParaRPr lang="ru-RU" sz="1800" dirty="0"/>
          </a:p>
        </p:txBody>
      </p:sp>
      <p:sp>
        <p:nvSpPr>
          <p:cNvPr id="96268" name="Rectangle 12"/>
          <p:cNvSpPr>
            <a:spLocks noChangeArrowheads="1"/>
          </p:cNvSpPr>
          <p:nvPr/>
        </p:nvSpPr>
        <p:spPr bwMode="auto">
          <a:xfrm>
            <a:off x="4787900" y="3357563"/>
            <a:ext cx="388778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800" b="1" dirty="0">
                <a:solidFill>
                  <a:srgbClr val="000066"/>
                </a:solidFill>
              </a:rPr>
              <a:t>С увеличением времени управляющей реакции ухудшаются характеристики системы.</a:t>
            </a:r>
          </a:p>
          <a:p>
            <a:pPr algn="ctr"/>
            <a:r>
              <a:rPr lang="ru-RU" sz="1800" b="1" dirty="0">
                <a:solidFill>
                  <a:srgbClr val="000066"/>
                </a:solidFill>
              </a:rPr>
              <a:t>Система может работать плохо или еще хуже, но ничего катастрофического с ней </a:t>
            </a:r>
          </a:p>
          <a:p>
            <a:pPr algn="ctr"/>
            <a:r>
              <a:rPr lang="ru-RU" sz="1800" b="1" dirty="0">
                <a:solidFill>
                  <a:srgbClr val="000066"/>
                </a:solidFill>
              </a:rPr>
              <a:t>не происходит.</a:t>
            </a:r>
            <a:endParaRPr lang="ru-RU" sz="1800" dirty="0"/>
          </a:p>
        </p:txBody>
      </p:sp>
      <p:grpSp>
        <p:nvGrpSpPr>
          <p:cNvPr id="96272" name="Group 16"/>
          <p:cNvGrpSpPr>
            <a:grpSpLocks/>
          </p:cNvGrpSpPr>
          <p:nvPr/>
        </p:nvGrpSpPr>
        <p:grpSpPr bwMode="auto">
          <a:xfrm>
            <a:off x="900113" y="1700213"/>
            <a:ext cx="7200900" cy="1127125"/>
            <a:chOff x="567" y="1071"/>
            <a:chExt cx="4536" cy="710"/>
          </a:xfrm>
        </p:grpSpPr>
        <p:sp>
          <p:nvSpPr>
            <p:cNvPr id="96264" name="Text Box 8"/>
            <p:cNvSpPr txBox="1">
              <a:spLocks noChangeArrowheads="1"/>
            </p:cNvSpPr>
            <p:nvPr/>
          </p:nvSpPr>
          <p:spPr bwMode="auto">
            <a:xfrm>
              <a:off x="1701" y="1071"/>
              <a:ext cx="2223" cy="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ru-RU" sz="2000" b="1">
                  <a:solidFill>
                    <a:srgbClr val="000066"/>
                  </a:solidFill>
                </a:rPr>
                <a:t>Системы </a:t>
              </a:r>
            </a:p>
            <a:p>
              <a:pPr marL="342900" indent="-342900" algn="ctr">
                <a:spcBef>
                  <a:spcPct val="20000"/>
                </a:spcBef>
                <a:buFont typeface="Wingdings" pitchFamily="2" charset="2"/>
                <a:buNone/>
              </a:pPr>
              <a:endParaRPr lang="ru-RU" sz="2000" b="1">
                <a:solidFill>
                  <a:srgbClr val="000066"/>
                </a:solidFill>
              </a:endParaRPr>
            </a:p>
            <a:p>
              <a:pPr marL="342900" indent="-342900"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ru-RU" sz="2000" b="1">
                  <a:solidFill>
                    <a:srgbClr val="000066"/>
                  </a:solidFill>
                </a:rPr>
                <a:t>реального времени</a:t>
              </a:r>
            </a:p>
          </p:txBody>
        </p:sp>
        <p:sp>
          <p:nvSpPr>
            <p:cNvPr id="96265" name="Text Box 9"/>
            <p:cNvSpPr txBox="1">
              <a:spLocks noChangeArrowheads="1"/>
            </p:cNvSpPr>
            <p:nvPr/>
          </p:nvSpPr>
          <p:spPr bwMode="auto">
            <a:xfrm>
              <a:off x="567" y="1389"/>
              <a:ext cx="122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ru-RU" sz="1800" b="1">
                  <a:solidFill>
                    <a:srgbClr val="FF0000"/>
                  </a:solidFill>
                </a:rPr>
                <a:t>ЖЕСТКОГО</a:t>
              </a:r>
            </a:p>
          </p:txBody>
        </p:sp>
        <p:sp>
          <p:nvSpPr>
            <p:cNvPr id="96266" name="Text Box 10"/>
            <p:cNvSpPr txBox="1">
              <a:spLocks noChangeArrowheads="1"/>
            </p:cNvSpPr>
            <p:nvPr/>
          </p:nvSpPr>
          <p:spPr bwMode="auto">
            <a:xfrm>
              <a:off x="3878" y="1389"/>
              <a:ext cx="122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ru-RU" sz="1800" b="1">
                  <a:solidFill>
                    <a:srgbClr val="FF0000"/>
                  </a:solidFill>
                </a:rPr>
                <a:t>МЯГКОГО</a:t>
              </a:r>
            </a:p>
          </p:txBody>
        </p:sp>
        <p:sp>
          <p:nvSpPr>
            <p:cNvPr id="96269" name="Line 13"/>
            <p:cNvSpPr>
              <a:spLocks noChangeShapeType="1"/>
            </p:cNvSpPr>
            <p:nvPr/>
          </p:nvSpPr>
          <p:spPr bwMode="auto">
            <a:xfrm flipH="1">
              <a:off x="1791" y="1298"/>
              <a:ext cx="454" cy="181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6270" name="Line 14"/>
            <p:cNvSpPr>
              <a:spLocks noChangeShapeType="1"/>
            </p:cNvSpPr>
            <p:nvPr/>
          </p:nvSpPr>
          <p:spPr bwMode="auto">
            <a:xfrm>
              <a:off x="3379" y="1298"/>
              <a:ext cx="454" cy="181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8453-D0AC-4FB3-93CD-F5BDE0761CB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755650" y="571480"/>
            <a:ext cx="68405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Время реакции ПЛК</a:t>
            </a:r>
          </a:p>
        </p:txBody>
      </p:sp>
      <p:sp>
        <p:nvSpPr>
          <p:cNvPr id="98319" name="Rectangle 15"/>
          <p:cNvSpPr>
            <a:spLocks noChangeArrowheads="1"/>
          </p:cNvSpPr>
          <p:nvPr/>
        </p:nvSpPr>
        <p:spPr bwMode="auto">
          <a:xfrm>
            <a:off x="0" y="4724400"/>
            <a:ext cx="882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800" b="1">
                <a:solidFill>
                  <a:srgbClr val="FF0000"/>
                </a:solidFill>
              </a:rPr>
              <a:t>Время реакции системы</a:t>
            </a:r>
            <a:r>
              <a:rPr lang="ru-RU" sz="1800" b="1">
                <a:solidFill>
                  <a:srgbClr val="000066"/>
                </a:solidFill>
              </a:rPr>
              <a:t> – это время с момента изменения состояния системы до момента выработки соответствующей реакции (решения).</a:t>
            </a:r>
            <a:endParaRPr lang="ru-RU" sz="1800"/>
          </a:p>
        </p:txBody>
      </p:sp>
      <p:graphicFrame>
        <p:nvGraphicFramePr>
          <p:cNvPr id="98400" name="Group 96"/>
          <p:cNvGraphicFramePr>
            <a:graphicFrameLocks noGrp="1"/>
          </p:cNvGraphicFramePr>
          <p:nvPr/>
        </p:nvGraphicFramePr>
        <p:xfrm>
          <a:off x="684213" y="1989138"/>
          <a:ext cx="7920037" cy="1138555"/>
        </p:xfrm>
        <a:graphic>
          <a:graphicData uri="http://schemas.openxmlformats.org/drawingml/2006/table">
            <a:tbl>
              <a:tblPr/>
              <a:tblGrid>
                <a:gridCol w="817562"/>
                <a:gridCol w="1530350"/>
                <a:gridCol w="2222500"/>
                <a:gridCol w="1390650"/>
                <a:gridCol w="1250950"/>
                <a:gridCol w="708025"/>
              </a:tblGrid>
              <a:tr h="4984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Цикл сканирования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Чтение входов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Код управления программой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Установка выходов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Прочие фазы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98416" name="Group 112"/>
          <p:cNvGrpSpPr>
            <a:grpSpLocks/>
          </p:cNvGrpSpPr>
          <p:nvPr/>
        </p:nvGrpSpPr>
        <p:grpSpPr bwMode="auto">
          <a:xfrm>
            <a:off x="1331913" y="5516563"/>
            <a:ext cx="6192837" cy="915987"/>
            <a:chOff x="839" y="3475"/>
            <a:chExt cx="3901" cy="577"/>
          </a:xfrm>
        </p:grpSpPr>
        <p:sp>
          <p:nvSpPr>
            <p:cNvPr id="98407" name="Rectangle 103"/>
            <p:cNvSpPr>
              <a:spLocks noChangeArrowheads="1"/>
            </p:cNvSpPr>
            <p:nvPr/>
          </p:nvSpPr>
          <p:spPr bwMode="auto">
            <a:xfrm>
              <a:off x="839" y="3475"/>
              <a:ext cx="862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800" b="1">
                  <a:solidFill>
                    <a:srgbClr val="FF0000"/>
                  </a:solidFill>
                </a:rPr>
                <a:t>Время реакции системы</a:t>
              </a:r>
              <a:endParaRPr lang="ru-RU" sz="1800"/>
            </a:p>
          </p:txBody>
        </p:sp>
        <p:sp>
          <p:nvSpPr>
            <p:cNvPr id="98408" name="Rectangle 104"/>
            <p:cNvSpPr>
              <a:spLocks noChangeArrowheads="1"/>
            </p:cNvSpPr>
            <p:nvPr/>
          </p:nvSpPr>
          <p:spPr bwMode="auto">
            <a:xfrm>
              <a:off x="2109" y="3475"/>
              <a:ext cx="862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800" b="1">
                  <a:solidFill>
                    <a:srgbClr val="FF0000"/>
                  </a:solidFill>
                </a:rPr>
                <a:t>Время реакции ПЛК</a:t>
              </a:r>
              <a:endParaRPr lang="ru-RU" sz="1800"/>
            </a:p>
          </p:txBody>
        </p:sp>
        <p:sp>
          <p:nvSpPr>
            <p:cNvPr id="98409" name="Rectangle 105"/>
            <p:cNvSpPr>
              <a:spLocks noChangeArrowheads="1"/>
            </p:cNvSpPr>
            <p:nvPr/>
          </p:nvSpPr>
          <p:spPr bwMode="auto">
            <a:xfrm>
              <a:off x="3243" y="3475"/>
              <a:ext cx="1497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800" b="1">
                  <a:solidFill>
                    <a:srgbClr val="FF0000"/>
                  </a:solidFill>
                </a:rPr>
                <a:t>Время реакции датчиков и механизмов</a:t>
              </a:r>
              <a:endParaRPr lang="ru-RU" sz="1800"/>
            </a:p>
          </p:txBody>
        </p:sp>
        <p:sp>
          <p:nvSpPr>
            <p:cNvPr id="98410" name="Rectangle 106"/>
            <p:cNvSpPr>
              <a:spLocks noChangeArrowheads="1"/>
            </p:cNvSpPr>
            <p:nvPr/>
          </p:nvSpPr>
          <p:spPr bwMode="auto">
            <a:xfrm>
              <a:off x="3016" y="3657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1800" b="1">
                  <a:solidFill>
                    <a:srgbClr val="FF0000"/>
                  </a:solidFill>
                </a:rPr>
                <a:t>+</a:t>
              </a:r>
              <a:endParaRPr lang="ru-RU" sz="1800"/>
            </a:p>
          </p:txBody>
        </p:sp>
        <p:sp>
          <p:nvSpPr>
            <p:cNvPr id="98411" name="Rectangle 107"/>
            <p:cNvSpPr>
              <a:spLocks noChangeArrowheads="1"/>
            </p:cNvSpPr>
            <p:nvPr/>
          </p:nvSpPr>
          <p:spPr bwMode="auto">
            <a:xfrm>
              <a:off x="1791" y="3698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1800" b="1">
                  <a:solidFill>
                    <a:srgbClr val="FF0000"/>
                  </a:solidFill>
                </a:rPr>
                <a:t>=</a:t>
              </a:r>
              <a:endParaRPr lang="ru-RU" sz="1800"/>
            </a:p>
          </p:txBody>
        </p:sp>
      </p:grpSp>
      <p:grpSp>
        <p:nvGrpSpPr>
          <p:cNvPr id="98417" name="Group 113"/>
          <p:cNvGrpSpPr>
            <a:grpSpLocks/>
          </p:cNvGrpSpPr>
          <p:nvPr/>
        </p:nvGrpSpPr>
        <p:grpSpPr bwMode="auto">
          <a:xfrm>
            <a:off x="468313" y="3141663"/>
            <a:ext cx="6191250" cy="1446212"/>
            <a:chOff x="295" y="1979"/>
            <a:chExt cx="3900" cy="911"/>
          </a:xfrm>
        </p:grpSpPr>
        <p:sp>
          <p:nvSpPr>
            <p:cNvPr id="98401" name="Rectangle 97"/>
            <p:cNvSpPr>
              <a:spLocks noChangeArrowheads="1"/>
            </p:cNvSpPr>
            <p:nvPr/>
          </p:nvSpPr>
          <p:spPr bwMode="auto">
            <a:xfrm>
              <a:off x="2018" y="2247"/>
              <a:ext cx="15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1800" b="1">
                  <a:solidFill>
                    <a:srgbClr val="FF0000"/>
                  </a:solidFill>
                </a:rPr>
                <a:t>Время реакции ПЛК </a:t>
              </a:r>
              <a:endParaRPr lang="ru-RU" sz="1800"/>
            </a:p>
          </p:txBody>
        </p:sp>
        <p:sp>
          <p:nvSpPr>
            <p:cNvPr id="98402" name="Line 98"/>
            <p:cNvSpPr>
              <a:spLocks noChangeShapeType="1"/>
            </p:cNvSpPr>
            <p:nvPr/>
          </p:nvSpPr>
          <p:spPr bwMode="auto">
            <a:xfrm>
              <a:off x="4195" y="1979"/>
              <a:ext cx="0" cy="771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03" name="Line 99"/>
            <p:cNvSpPr>
              <a:spLocks noChangeShapeType="1"/>
            </p:cNvSpPr>
            <p:nvPr/>
          </p:nvSpPr>
          <p:spPr bwMode="auto">
            <a:xfrm flipV="1">
              <a:off x="975" y="1979"/>
              <a:ext cx="0" cy="499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04" name="Line 100"/>
            <p:cNvSpPr>
              <a:spLocks noChangeShapeType="1"/>
            </p:cNvSpPr>
            <p:nvPr/>
          </p:nvSpPr>
          <p:spPr bwMode="auto">
            <a:xfrm rot="16200000" flipV="1">
              <a:off x="1497" y="1819"/>
              <a:ext cx="0" cy="1043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05" name="Line 101"/>
            <p:cNvSpPr>
              <a:spLocks noChangeShapeType="1"/>
            </p:cNvSpPr>
            <p:nvPr/>
          </p:nvSpPr>
          <p:spPr bwMode="auto">
            <a:xfrm rot="5400000" flipH="1" flipV="1">
              <a:off x="3878" y="2023"/>
              <a:ext cx="0" cy="635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06" name="Rectangle 102"/>
            <p:cNvSpPr>
              <a:spLocks noChangeArrowheads="1"/>
            </p:cNvSpPr>
            <p:nvPr/>
          </p:nvSpPr>
          <p:spPr bwMode="auto">
            <a:xfrm>
              <a:off x="295" y="2659"/>
              <a:ext cx="8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1800" b="1">
                  <a:solidFill>
                    <a:srgbClr val="FF0000"/>
                  </a:solidFill>
                </a:rPr>
                <a:t>Событие</a:t>
              </a:r>
              <a:endParaRPr lang="ru-RU" sz="1800"/>
            </a:p>
          </p:txBody>
        </p:sp>
        <p:sp>
          <p:nvSpPr>
            <p:cNvPr id="98412" name="Line 108"/>
            <p:cNvSpPr>
              <a:spLocks noChangeShapeType="1"/>
            </p:cNvSpPr>
            <p:nvPr/>
          </p:nvSpPr>
          <p:spPr bwMode="auto">
            <a:xfrm flipV="1">
              <a:off x="657" y="1979"/>
              <a:ext cx="0" cy="681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13" name="Line 109"/>
            <p:cNvSpPr>
              <a:spLocks noChangeShapeType="1"/>
            </p:cNvSpPr>
            <p:nvPr/>
          </p:nvSpPr>
          <p:spPr bwMode="auto">
            <a:xfrm rot="16200000" flipV="1">
              <a:off x="1179" y="2046"/>
              <a:ext cx="0" cy="1043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414" name="Rectangle 110"/>
            <p:cNvSpPr>
              <a:spLocks noChangeArrowheads="1"/>
            </p:cNvSpPr>
            <p:nvPr/>
          </p:nvSpPr>
          <p:spPr bwMode="auto">
            <a:xfrm>
              <a:off x="1701" y="2478"/>
              <a:ext cx="195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1800" b="1">
                  <a:solidFill>
                    <a:srgbClr val="FF0000"/>
                  </a:solidFill>
                </a:rPr>
                <a:t>Время реакции системы </a:t>
              </a:r>
              <a:endParaRPr lang="ru-RU" sz="1800"/>
            </a:p>
          </p:txBody>
        </p:sp>
        <p:sp>
          <p:nvSpPr>
            <p:cNvPr id="98415" name="Line 111"/>
            <p:cNvSpPr>
              <a:spLocks noChangeShapeType="1"/>
            </p:cNvSpPr>
            <p:nvPr/>
          </p:nvSpPr>
          <p:spPr bwMode="auto">
            <a:xfrm rot="5400000" flipH="1" flipV="1">
              <a:off x="3878" y="2296"/>
              <a:ext cx="0" cy="635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8453-D0AC-4FB3-93CD-F5BDE0761CB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755650" y="853843"/>
            <a:ext cx="68405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Устройство ПЛК</a:t>
            </a: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539750" y="2694740"/>
            <a:ext cx="3675060" cy="223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Моноблочные</a:t>
            </a:r>
            <a:endParaRPr lang="ru-RU" sz="2400" dirty="0">
              <a:solidFill>
                <a:srgbClr val="000066"/>
              </a:solidFill>
            </a:endParaRP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endParaRPr lang="ru-RU" sz="2400" dirty="0">
              <a:solidFill>
                <a:srgbClr val="000066"/>
              </a:solidFill>
            </a:endParaRP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Модульные</a:t>
            </a:r>
            <a:endParaRPr lang="ru-RU" sz="2400" dirty="0">
              <a:solidFill>
                <a:srgbClr val="000066"/>
              </a:solidFill>
            </a:endParaRP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endParaRPr lang="ru-RU" sz="2400" dirty="0">
              <a:solidFill>
                <a:srgbClr val="000066"/>
              </a:solidFill>
            </a:endParaRP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Распределенные</a:t>
            </a:r>
            <a:endParaRPr lang="ru-RU" sz="2400" dirty="0">
              <a:solidFill>
                <a:srgbClr val="0000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8453-D0AC-4FB3-93CD-F5BDE0761CBB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5" name="Picture 13" descr="Кликните, чтобы закрыть ок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357298"/>
            <a:ext cx="4929222" cy="4961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8453-D0AC-4FB3-93CD-F5BDE0761CBB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702908"/>
            <a:ext cx="75724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Множество модулей расширения и специального назначения делятся по </a:t>
            </a:r>
            <a:r>
              <a:rPr lang="ru-RU" sz="2400" smtClean="0"/>
              <a:t>типам на </a:t>
            </a:r>
            <a:r>
              <a:rPr lang="ru-RU" sz="2400" dirty="0" smtClean="0"/>
              <a:t>следующие группы:</a:t>
            </a:r>
          </a:p>
          <a:p>
            <a:pPr lvl="0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2400" dirty="0" smtClean="0"/>
              <a:t>  Источник опорного напряжения;</a:t>
            </a:r>
          </a:p>
          <a:p>
            <a:pPr lvl="0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2400" dirty="0" smtClean="0"/>
              <a:t>  Модули расширения входов;</a:t>
            </a:r>
          </a:p>
          <a:p>
            <a:pPr lvl="0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2400" dirty="0" smtClean="0"/>
              <a:t>          Модуль дискретного ввода;</a:t>
            </a:r>
          </a:p>
          <a:p>
            <a:pPr lvl="0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2400" dirty="0" smtClean="0"/>
              <a:t>          Модуль аналогового ввода;</a:t>
            </a:r>
          </a:p>
          <a:p>
            <a:pPr lvl="0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2400" dirty="0" smtClean="0"/>
              <a:t>Модули расширения выходов;</a:t>
            </a:r>
          </a:p>
          <a:p>
            <a:pPr lvl="0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2400" dirty="0" smtClean="0"/>
              <a:t>          Модуль вывода дискретных сигналов;</a:t>
            </a:r>
          </a:p>
          <a:p>
            <a:pPr lvl="0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2400" dirty="0" smtClean="0"/>
              <a:t>          Модуль вывода аналоговых сигналов;</a:t>
            </a:r>
          </a:p>
          <a:p>
            <a:pPr lvl="0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2400" dirty="0" smtClean="0"/>
              <a:t>Интерфейсные модули и др.</a:t>
            </a:r>
            <a:endParaRPr lang="ru-RU" sz="2400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755650" y="853843"/>
            <a:ext cx="68405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Модули расширения </a:t>
            </a:r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ПЛК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285720" y="701085"/>
            <a:ext cx="68405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Системное </a:t>
            </a:r>
            <a:r>
              <a:rPr lang="ru-R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программное обеспечение</a:t>
            </a:r>
            <a:endParaRPr lang="ru-RU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539750" y="2153561"/>
            <a:ext cx="8137525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ru-RU" sz="2000" dirty="0">
                <a:solidFill>
                  <a:srgbClr val="FF0000"/>
                </a:solidFill>
              </a:rPr>
              <a:t>Системное программное обеспечение</a:t>
            </a:r>
            <a:r>
              <a:rPr lang="ru-RU" sz="2000" dirty="0">
                <a:solidFill>
                  <a:srgbClr val="000066"/>
                </a:solidFill>
              </a:rPr>
              <a:t> (СПО) </a:t>
            </a:r>
            <a:endParaRPr lang="ru-RU" sz="2000" dirty="0" smtClean="0">
              <a:solidFill>
                <a:srgbClr val="000066"/>
              </a:solidFill>
            </a:endParaRP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ru-RU" sz="2000" dirty="0" smtClean="0">
                <a:solidFill>
                  <a:srgbClr val="000066"/>
                </a:solidFill>
              </a:rPr>
              <a:t>– </a:t>
            </a:r>
            <a:r>
              <a:rPr lang="ru-RU" sz="2000" dirty="0">
                <a:solidFill>
                  <a:srgbClr val="000066"/>
                </a:solidFill>
              </a:rPr>
              <a:t>контролирует аппаратные средства ПЛК. </a:t>
            </a:r>
          </a:p>
          <a:p>
            <a:pPr>
              <a:spcBef>
                <a:spcPct val="20000"/>
              </a:spcBef>
            </a:pPr>
            <a:r>
              <a:rPr lang="ru-RU" sz="2000" dirty="0" smtClean="0">
                <a:solidFill>
                  <a:srgbClr val="000066"/>
                </a:solidFill>
              </a:rPr>
              <a:t>– отвечает </a:t>
            </a:r>
            <a:r>
              <a:rPr lang="ru-RU" sz="2000" dirty="0">
                <a:solidFill>
                  <a:srgbClr val="000066"/>
                </a:solidFill>
              </a:rPr>
              <a:t>за тестирование и индикацию работы памяти, источника питания, модулей ввода-вывода и интерфейсов, таймеров и часов реального времени.</a:t>
            </a:r>
          </a:p>
          <a:p>
            <a:pPr>
              <a:spcBef>
                <a:spcPct val="20000"/>
              </a:spcBef>
            </a:pPr>
            <a:r>
              <a:rPr lang="ru-RU" sz="2000" dirty="0" smtClean="0">
                <a:solidFill>
                  <a:srgbClr val="000066"/>
                </a:solidFill>
              </a:rPr>
              <a:t>     Составной </a:t>
            </a:r>
            <a:r>
              <a:rPr lang="ru-RU" sz="2000" dirty="0">
                <a:solidFill>
                  <a:srgbClr val="000066"/>
                </a:solidFill>
              </a:rPr>
              <a:t>частью СПО является система исполнения кода прикладной программы. 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ru-RU" sz="2000" dirty="0">
                <a:solidFill>
                  <a:srgbClr val="000066"/>
                </a:solidFill>
              </a:rPr>
              <a:t>Код СПО расположен в ПЗУ и может быть изменен только изготовителем ПЛК</a:t>
            </a:r>
            <a:r>
              <a:rPr lang="ru-RU" sz="2000" dirty="0" smtClean="0">
                <a:solidFill>
                  <a:srgbClr val="000066"/>
                </a:solidFill>
              </a:rPr>
              <a:t>.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endParaRPr lang="ru-RU" sz="2000" dirty="0" smtClean="0">
              <a:solidFill>
                <a:srgbClr val="000066"/>
              </a:solidFill>
            </a:endParaRP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endParaRPr lang="ru-RU" sz="2000" dirty="0">
              <a:solidFill>
                <a:srgbClr val="0000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8453-D0AC-4FB3-93CD-F5BDE0761CB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500034" y="708708"/>
            <a:ext cx="68405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Прикладное программное обеспечение</a:t>
            </a: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539750" y="2152650"/>
            <a:ext cx="81375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ru-RU" sz="2000" dirty="0">
                <a:solidFill>
                  <a:srgbClr val="FF0000"/>
                </a:solidFill>
              </a:rPr>
              <a:t>Прикладное программное обеспечение</a:t>
            </a:r>
            <a:r>
              <a:rPr lang="ru-RU" sz="2000" dirty="0">
                <a:solidFill>
                  <a:srgbClr val="000066"/>
                </a:solidFill>
              </a:rPr>
              <a:t> (ППО) – создается пользователем ПЛК при помощи системы программирования.</a:t>
            </a:r>
            <a:endParaRPr lang="en-US" sz="2000" dirty="0">
              <a:solidFill>
                <a:srgbClr val="000066"/>
              </a:solidFill>
            </a:endParaRP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endParaRPr lang="ru-RU" sz="2000" dirty="0">
              <a:solidFill>
                <a:srgbClr val="000066"/>
              </a:solidFill>
            </a:endParaRP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ru-RU" sz="2000" dirty="0">
                <a:solidFill>
                  <a:srgbClr val="000066"/>
                </a:solidFill>
              </a:rPr>
              <a:t>Перепрограммирование может быть многократным.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ru-RU" sz="2000" dirty="0">
                <a:solidFill>
                  <a:srgbClr val="000066"/>
                </a:solidFill>
              </a:rPr>
              <a:t>Код ППО размещается в энергонезависимой памяти.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endParaRPr lang="ru-RU" sz="2000" dirty="0">
              <a:solidFill>
                <a:srgbClr val="0000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8453-D0AC-4FB3-93CD-F5BDE0761CB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357158" y="571480"/>
            <a:ext cx="82153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Инструменты программирования ПЛК</a:t>
            </a:r>
          </a:p>
        </p:txBody>
      </p: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539750" y="2152650"/>
            <a:ext cx="813752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endParaRPr lang="en-US" sz="2000" dirty="0">
              <a:solidFill>
                <a:srgbClr val="000066"/>
              </a:solidFill>
            </a:endParaRP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endParaRPr lang="en-US" sz="2000" i="1" dirty="0">
              <a:solidFill>
                <a:srgbClr val="000066"/>
              </a:solidFill>
            </a:endParaRP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endParaRPr lang="ru-RU" sz="2000" i="1" dirty="0">
              <a:solidFill>
                <a:srgbClr val="0000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8453-D0AC-4FB3-93CD-F5BDE0761CBB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10242" name="Picture 2" descr="Картинка 1 из 105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357298"/>
            <a:ext cx="4953000" cy="3810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786058"/>
            <a:ext cx="4869815" cy="366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357158" y="571480"/>
            <a:ext cx="82089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Инструменты комплексов программирования ПЛК</a:t>
            </a: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468313" y="1773238"/>
            <a:ext cx="849630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ru-RU" sz="1800" b="1" dirty="0">
                <a:solidFill>
                  <a:srgbClr val="FF0000"/>
                </a:solidFill>
              </a:rPr>
              <a:t>Встроенные редакторы</a:t>
            </a:r>
            <a:r>
              <a:rPr lang="ru-RU" sz="1800" dirty="0">
                <a:solidFill>
                  <a:srgbClr val="000066"/>
                </a:solidFill>
              </a:rPr>
              <a:t>: классические ассемблеры и компиляторы для перевода текста в код.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ru-RU" sz="1800" b="1" dirty="0">
                <a:solidFill>
                  <a:srgbClr val="FF0000"/>
                </a:solidFill>
              </a:rPr>
              <a:t>Текстовые редакторы</a:t>
            </a:r>
            <a:r>
              <a:rPr lang="ru-RU" sz="1800" dirty="0">
                <a:solidFill>
                  <a:srgbClr val="000066"/>
                </a:solidFill>
              </a:rPr>
              <a:t>: быстрый ввод текстовых элементов, автоматическое объявление переменных, проверка синтаксиса и </a:t>
            </a:r>
            <a:r>
              <a:rPr lang="ru-RU" sz="1800" dirty="0" err="1">
                <a:solidFill>
                  <a:srgbClr val="000066"/>
                </a:solidFill>
              </a:rPr>
              <a:t>автоформатирование</a:t>
            </a:r>
            <a:r>
              <a:rPr lang="ru-RU" sz="1800" dirty="0">
                <a:solidFill>
                  <a:srgbClr val="000066"/>
                </a:solidFill>
              </a:rPr>
              <a:t> ввода, </a:t>
            </a:r>
            <a:r>
              <a:rPr lang="ru-RU" sz="1800" dirty="0" err="1">
                <a:solidFill>
                  <a:srgbClr val="000066"/>
                </a:solidFill>
              </a:rPr>
              <a:t>автонумерация</a:t>
            </a:r>
            <a:r>
              <a:rPr lang="ru-RU" sz="1800" dirty="0">
                <a:solidFill>
                  <a:srgbClr val="000066"/>
                </a:solidFill>
              </a:rPr>
              <a:t> строк.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ru-RU" sz="1800" b="1" dirty="0">
                <a:solidFill>
                  <a:srgbClr val="FF0000"/>
                </a:solidFill>
              </a:rPr>
              <a:t>Графические редакторы</a:t>
            </a:r>
            <a:r>
              <a:rPr lang="ru-RU" sz="1800" dirty="0">
                <a:solidFill>
                  <a:srgbClr val="000066"/>
                </a:solidFill>
              </a:rPr>
              <a:t>: </a:t>
            </a:r>
            <a:r>
              <a:rPr lang="ru-RU" sz="1800" dirty="0" err="1">
                <a:solidFill>
                  <a:srgbClr val="000066"/>
                </a:solidFill>
              </a:rPr>
              <a:t>автотрассировка</a:t>
            </a:r>
            <a:r>
              <a:rPr lang="ru-RU" sz="1800" dirty="0">
                <a:solidFill>
                  <a:srgbClr val="000066"/>
                </a:solidFill>
              </a:rPr>
              <a:t> соединений компонентов, автоматическая расстановка компонентов, </a:t>
            </a:r>
            <a:r>
              <a:rPr lang="ru-RU" sz="1800" dirty="0" err="1">
                <a:solidFill>
                  <a:srgbClr val="000066"/>
                </a:solidFill>
              </a:rPr>
              <a:t>автонумерация</a:t>
            </a:r>
            <a:r>
              <a:rPr lang="ru-RU" sz="1800" dirty="0">
                <a:solidFill>
                  <a:srgbClr val="000066"/>
                </a:solidFill>
              </a:rPr>
              <a:t> цепей, произвольное масштабирование изображения.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ru-RU" sz="1800" b="1" dirty="0">
                <a:solidFill>
                  <a:srgbClr val="FF0000"/>
                </a:solidFill>
              </a:rPr>
              <a:t>Средства отладки</a:t>
            </a:r>
            <a:r>
              <a:rPr lang="ru-RU" sz="1800" dirty="0">
                <a:solidFill>
                  <a:srgbClr val="000066"/>
                </a:solidFill>
              </a:rPr>
              <a:t>: унифицированный механизм соединения с ПЛК, выполнение программы в режиме реального времени, останов, сброс ПЛК, мониторинг значений переменных, пошаговое выполнение программы и т.д.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ru-RU" sz="1800" b="1" dirty="0">
                <a:solidFill>
                  <a:srgbClr val="FF0000"/>
                </a:solidFill>
              </a:rPr>
              <a:t>Средства управления проектом</a:t>
            </a:r>
            <a:r>
              <a:rPr lang="ru-RU" sz="1800" dirty="0">
                <a:solidFill>
                  <a:srgbClr val="000066"/>
                </a:solidFill>
              </a:rPr>
              <a:t>:</a:t>
            </a:r>
            <a:r>
              <a:rPr lang="en-US" sz="1800" dirty="0">
                <a:solidFill>
                  <a:srgbClr val="000066"/>
                </a:solidFill>
              </a:rPr>
              <a:t> </a:t>
            </a:r>
            <a:r>
              <a:rPr lang="ru-RU" sz="1800" dirty="0">
                <a:solidFill>
                  <a:srgbClr val="000066"/>
                </a:solidFill>
              </a:rPr>
              <a:t>создание и удаление компонентов, настройка транслятора, управление библиотеками, документирование проекта.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8453-D0AC-4FB3-93CD-F5BDE0761CBB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8453-D0AC-4FB3-93CD-F5BDE0761CBB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85720" y="785794"/>
            <a:ext cx="68405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Условия работы ПЛК</a:t>
            </a:r>
            <a:endParaRPr lang="ru-RU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6" descr="Картинка 14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71612"/>
            <a:ext cx="4398030" cy="278608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1643050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2400" dirty="0" smtClean="0"/>
              <a:t> Температура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2400" dirty="0" smtClean="0"/>
              <a:t> Влажность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2400" dirty="0" smtClean="0"/>
              <a:t> Удары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2400" dirty="0" smtClean="0"/>
              <a:t> Вибрация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2400" dirty="0" smtClean="0"/>
              <a:t> Коррозионно-активная газовая среда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2400" dirty="0" smtClean="0"/>
              <a:t> Минеральная и металлическая пыль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2400" dirty="0" smtClean="0"/>
              <a:t> Электромагнитные помехи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912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Недостатки релейных схем 50-х 60-х годов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5100"/>
            <a:ext cx="8229600" cy="500292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Возможность выполнения только элементарных операций. Это приводило к сложной и дорогой схеме управления даже для реализации небольших алгоритмов управления;</a:t>
            </a:r>
          </a:p>
          <a:p>
            <a:pPr lvl="0"/>
            <a:r>
              <a:rPr lang="ru-RU" dirty="0" smtClean="0"/>
              <a:t>Управляющие схемы, собранные на реле, занимали много места;</a:t>
            </a:r>
          </a:p>
          <a:p>
            <a:pPr lvl="0"/>
            <a:r>
              <a:rPr lang="ru-RU" dirty="0" smtClean="0"/>
              <a:t>Реле потребляли много энергии;</a:t>
            </a:r>
          </a:p>
          <a:p>
            <a:pPr lvl="0"/>
            <a:r>
              <a:rPr lang="ru-RU" dirty="0" smtClean="0"/>
              <a:t>Значительная доля потребляемой энергии преобразовывалась в тепло, а чрезмерное тепловыделение приводило к перегреву схемы;</a:t>
            </a:r>
          </a:p>
          <a:p>
            <a:pPr lvl="0"/>
            <a:r>
              <a:rPr lang="ru-RU" dirty="0" smtClean="0"/>
              <a:t>Сложность модификации схемы при изменении алгоритма работы;</a:t>
            </a:r>
          </a:p>
          <a:p>
            <a:pPr lvl="0"/>
            <a:r>
              <a:rPr lang="ru-RU" dirty="0" smtClean="0"/>
              <a:t>Сложность поиска неисправности при выходе одного или нескольких элементов схемы из строя;</a:t>
            </a:r>
          </a:p>
          <a:p>
            <a:pPr lvl="0"/>
            <a:r>
              <a:rPr lang="ru-RU" dirty="0" smtClean="0"/>
              <a:t>Низкая надежность схемы.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01A6-80FD-470F-8B7E-406E231AEDA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8453-D0AC-4FB3-93CD-F5BDE0761CBB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755650" y="714356"/>
            <a:ext cx="68405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Интеграция ПЛК в АСУТП</a:t>
            </a:r>
            <a:endParaRPr lang="ru-RU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Содержимое 6" descr="gubkinsk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1395451"/>
            <a:ext cx="5857916" cy="503394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8453-D0AC-4FB3-93CD-F5BDE0761CBB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4" name="Picture 13" descr="Кликните, чтобы закрыть ок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571480"/>
            <a:ext cx="6715172" cy="6759351"/>
          </a:xfrm>
          <a:prstGeom prst="rect">
            <a:avLst/>
          </a:prstGeom>
          <a:noFill/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755650" y="714356"/>
            <a:ext cx="68405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ПЛК ЭЛСИ-ТМ</a:t>
            </a:r>
            <a:endParaRPr lang="ru-RU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8453-D0AC-4FB3-93CD-F5BDE0761CBB}" type="slidenum">
              <a:rPr lang="ru-RU" smtClean="0"/>
              <a:pPr/>
              <a:t>22</a:t>
            </a:fld>
            <a:endParaRPr lang="ru-RU"/>
          </a:p>
        </p:txBody>
      </p:sp>
      <p:graphicFrame>
        <p:nvGraphicFramePr>
          <p:cNvPr id="3" name="Group 132"/>
          <p:cNvGraphicFramePr>
            <a:graphicFrameLocks noGrp="1"/>
          </p:cNvGraphicFramePr>
          <p:nvPr/>
        </p:nvGraphicFramePr>
        <p:xfrm>
          <a:off x="395288" y="928670"/>
          <a:ext cx="8353425" cy="5412169"/>
        </p:xfrm>
        <a:graphic>
          <a:graphicData uri="http://schemas.openxmlformats.org/drawingml/2006/table">
            <a:tbl>
              <a:tblPr/>
              <a:tblGrid>
                <a:gridCol w="6624637"/>
                <a:gridCol w="1728788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параметра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Значение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Номинальное напряжение питания от источника постоянного тока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 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Допустимое отклонение напряжения питания от источника постоянного тока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+4 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Номинальное напряжение питания от сети переменного тока частотой (50+1)Гц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220 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Допустимое отклонение напряжения питания от сети переменного тока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+44 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Потребляемая мощность, не более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 Вт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Степень защиты, обеспечиваемая оболочкой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IP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время наработки на отказ, не менее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время восстановления работоспособного состояния агрегатным методом замены, не более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мин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Время готовности к работе, не более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мин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Диапазон температур окружающего воздуха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исполнение «Теплый»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исполнение «Холодный»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0  до +60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-40 до +60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23850" y="785794"/>
            <a:ext cx="8388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Условное обозначение модулей</a:t>
            </a:r>
          </a:p>
        </p:txBody>
      </p:sp>
      <p:graphicFrame>
        <p:nvGraphicFramePr>
          <p:cNvPr id="14406" name="Group 70"/>
          <p:cNvGraphicFramePr>
            <a:graphicFrameLocks noGrp="1"/>
          </p:cNvGraphicFramePr>
          <p:nvPr/>
        </p:nvGraphicFramePr>
        <p:xfrm>
          <a:off x="1476375" y="1700213"/>
          <a:ext cx="6769100" cy="4353562"/>
        </p:xfrm>
        <a:graphic>
          <a:graphicData uri="http://schemas.openxmlformats.org/drawingml/2006/table">
            <a:tbl>
              <a:tblPr/>
              <a:tblGrid>
                <a:gridCol w="1385888"/>
                <a:gridCol w="5383212"/>
              </a:tblGrid>
              <a:tr h="706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TA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Модуль аналогового ввода-вывода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TD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Модуль дискретного ввода-вывода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TC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Модуль центрального процессора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TK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Модуль коммуникационный (панели)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TN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Модуль интерфейсный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TP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Модуль питания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285720" y="500042"/>
            <a:ext cx="68405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Модули процессорные</a:t>
            </a:r>
          </a:p>
        </p:txBody>
      </p:sp>
      <p:sp>
        <p:nvSpPr>
          <p:cNvPr id="89100" name="Rectangle 12"/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9096679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071538" y="1428736"/>
            <a:ext cx="364333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b="1" dirty="0">
                <a:solidFill>
                  <a:srgbClr val="FF0000"/>
                </a:solidFill>
              </a:rPr>
              <a:t>TC </a:t>
            </a:r>
            <a:r>
              <a:rPr lang="en-US" b="1" dirty="0" smtClean="0">
                <a:solidFill>
                  <a:srgbClr val="FF0000"/>
                </a:solidFill>
              </a:rPr>
              <a:t>50</a:t>
            </a:r>
            <a:r>
              <a:rPr lang="ru-RU" b="1" dirty="0" smtClean="0">
                <a:solidFill>
                  <a:srgbClr val="FF0000"/>
                </a:solidFill>
              </a:rPr>
              <a:t>5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ru-RU" b="1" dirty="0">
                <a:solidFill>
                  <a:srgbClr val="FF0000"/>
                </a:solidFill>
              </a:rPr>
              <a:t>3</a:t>
            </a:r>
            <a:r>
              <a:rPr lang="en-US" b="1" dirty="0">
                <a:solidFill>
                  <a:srgbClr val="FF0000"/>
                </a:solidFill>
              </a:rPr>
              <a:t>00 </a:t>
            </a:r>
            <a:r>
              <a:rPr lang="en-US" b="1" dirty="0" smtClean="0">
                <a:solidFill>
                  <a:srgbClr val="FF0000"/>
                </a:solidFill>
              </a:rPr>
              <a:t>ETH</a:t>
            </a:r>
            <a:r>
              <a:rPr lang="ru-RU" b="1" dirty="0" smtClean="0">
                <a:solidFill>
                  <a:srgbClr val="FF0000"/>
                </a:solidFill>
              </a:rPr>
              <a:t> Е</a:t>
            </a:r>
            <a:endParaRPr lang="en-US" b="1" dirty="0">
              <a:solidFill>
                <a:srgbClr val="000066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ru-RU" b="1" dirty="0">
                <a:solidFill>
                  <a:srgbClr val="000066"/>
                </a:solidFill>
              </a:rPr>
              <a:t>Процессор </a:t>
            </a:r>
            <a:r>
              <a:rPr lang="en-US" b="1" dirty="0">
                <a:solidFill>
                  <a:srgbClr val="000066"/>
                </a:solidFill>
              </a:rPr>
              <a:t>Pentium</a:t>
            </a:r>
            <a:r>
              <a:rPr lang="ru-RU" b="1" dirty="0">
                <a:solidFill>
                  <a:srgbClr val="000066"/>
                </a:solidFill>
              </a:rPr>
              <a:t> </a:t>
            </a:r>
            <a:r>
              <a:rPr lang="en-US" b="1" dirty="0">
                <a:solidFill>
                  <a:srgbClr val="000066"/>
                </a:solidFill>
              </a:rPr>
              <a:t>-</a:t>
            </a:r>
            <a:r>
              <a:rPr lang="ru-RU" b="1" dirty="0">
                <a:solidFill>
                  <a:srgbClr val="000066"/>
                </a:solidFill>
              </a:rPr>
              <a:t> 3</a:t>
            </a:r>
            <a:r>
              <a:rPr lang="en-US" b="1" dirty="0">
                <a:solidFill>
                  <a:srgbClr val="000066"/>
                </a:solidFill>
              </a:rPr>
              <a:t>00</a:t>
            </a:r>
          </a:p>
          <a:p>
            <a:pPr algn="ctr">
              <a:spcBef>
                <a:spcPct val="20000"/>
              </a:spcBef>
            </a:pPr>
            <a:r>
              <a:rPr lang="ru-RU" b="1" dirty="0" smtClean="0">
                <a:solidFill>
                  <a:srgbClr val="000066"/>
                </a:solidFill>
              </a:rPr>
              <a:t>128 Мбайт ОЗУ</a:t>
            </a:r>
            <a:endParaRPr lang="en-US" b="1" dirty="0">
              <a:solidFill>
                <a:srgbClr val="000066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ru-RU" b="1" dirty="0" smtClean="0">
                <a:solidFill>
                  <a:srgbClr val="000066"/>
                </a:solidFill>
              </a:rPr>
              <a:t>128</a:t>
            </a:r>
            <a:r>
              <a:rPr lang="en-US" b="1" dirty="0" smtClean="0">
                <a:solidFill>
                  <a:srgbClr val="000066"/>
                </a:solidFill>
              </a:rPr>
              <a:t> </a:t>
            </a:r>
            <a:r>
              <a:rPr lang="ru-RU" b="1" dirty="0">
                <a:solidFill>
                  <a:srgbClr val="000066"/>
                </a:solidFill>
              </a:rPr>
              <a:t>Мбайт</a:t>
            </a:r>
            <a:r>
              <a:rPr lang="en-US" b="1" dirty="0">
                <a:solidFill>
                  <a:srgbClr val="000066"/>
                </a:solidFill>
              </a:rPr>
              <a:t> </a:t>
            </a:r>
            <a:r>
              <a:rPr lang="ru-RU" b="1" dirty="0" smtClean="0">
                <a:solidFill>
                  <a:srgbClr val="000066"/>
                </a:solidFill>
              </a:rPr>
              <a:t>ПЗУ</a:t>
            </a:r>
            <a:endParaRPr lang="en-US" b="1" dirty="0">
              <a:solidFill>
                <a:srgbClr val="000066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b="1" dirty="0" smtClean="0">
                <a:solidFill>
                  <a:srgbClr val="000066"/>
                </a:solidFill>
              </a:rPr>
              <a:t>Ethernet </a:t>
            </a:r>
            <a:r>
              <a:rPr lang="ru-RU" b="1" dirty="0" smtClean="0">
                <a:solidFill>
                  <a:srgbClr val="000066"/>
                </a:solidFill>
              </a:rPr>
              <a:t>1 канал</a:t>
            </a:r>
            <a:endParaRPr lang="en-US" b="1" dirty="0">
              <a:solidFill>
                <a:srgbClr val="000066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ru-RU" b="1" dirty="0">
                <a:solidFill>
                  <a:srgbClr val="000066"/>
                </a:solidFill>
              </a:rPr>
              <a:t>4 дискретных входа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-71470" y="496653"/>
            <a:ext cx="68405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Модули дискретного ввода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46336"/>
            <a:ext cx="7858180" cy="5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539751" y="1428736"/>
            <a:ext cx="41751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200" dirty="0">
                <a:solidFill>
                  <a:srgbClr val="FF0000"/>
                </a:solidFill>
              </a:rPr>
              <a:t> </a:t>
            </a:r>
            <a:r>
              <a:rPr lang="en-US" sz="1200" dirty="0">
                <a:solidFill>
                  <a:srgbClr val="FF0000"/>
                </a:solidFill>
              </a:rPr>
              <a:t>TD 501L 32I 024DC </a:t>
            </a:r>
            <a:r>
              <a:rPr lang="en-US" sz="1200" dirty="0" smtClean="0">
                <a:solidFill>
                  <a:srgbClr val="000066"/>
                </a:solidFill>
              </a:rPr>
              <a:t>– </a:t>
            </a:r>
            <a:r>
              <a:rPr lang="ru-RU" sz="1200" dirty="0" smtClean="0">
                <a:solidFill>
                  <a:srgbClr val="000066"/>
                </a:solidFill>
              </a:rPr>
              <a:t> </a:t>
            </a:r>
            <a:r>
              <a:rPr lang="ru-RU" sz="1200" dirty="0">
                <a:solidFill>
                  <a:srgbClr val="000066"/>
                </a:solidFill>
              </a:rPr>
              <a:t>3</a:t>
            </a:r>
            <a:r>
              <a:rPr lang="en-US" sz="1200" dirty="0">
                <a:solidFill>
                  <a:srgbClr val="000066"/>
                </a:solidFill>
              </a:rPr>
              <a:t>2</a:t>
            </a:r>
            <a:r>
              <a:rPr lang="ru-RU" sz="1200" dirty="0">
                <a:solidFill>
                  <a:srgbClr val="000066"/>
                </a:solidFill>
              </a:rPr>
              <a:t> дискретных входа </a:t>
            </a:r>
            <a:r>
              <a:rPr lang="ru-RU" sz="1200" dirty="0" smtClean="0">
                <a:solidFill>
                  <a:srgbClr val="000066"/>
                </a:solidFill>
              </a:rPr>
              <a:t>разделены </a:t>
            </a:r>
            <a:r>
              <a:rPr lang="ru-RU" sz="1200" dirty="0">
                <a:solidFill>
                  <a:srgbClr val="000066"/>
                </a:solidFill>
              </a:rPr>
              <a:t>на две </a:t>
            </a:r>
            <a:r>
              <a:rPr lang="ru-RU" sz="1200" dirty="0" smtClean="0">
                <a:solidFill>
                  <a:srgbClr val="000066"/>
                </a:solidFill>
              </a:rPr>
              <a:t>гальванические </a:t>
            </a:r>
            <a:r>
              <a:rPr lang="ru-RU" sz="1200" dirty="0">
                <a:solidFill>
                  <a:srgbClr val="000066"/>
                </a:solidFill>
              </a:rPr>
              <a:t>группы по 16 </a:t>
            </a:r>
            <a:r>
              <a:rPr lang="ru-RU" sz="1200" dirty="0" smtClean="0">
                <a:solidFill>
                  <a:srgbClr val="000066"/>
                </a:solidFill>
              </a:rPr>
              <a:t>сигналов.  Ток опроса 10, 20 мА. Напряжение опроса 24 В.</a:t>
            </a:r>
            <a:endParaRPr lang="ru-RU" sz="12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71406" y="496653"/>
            <a:ext cx="68405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Модули дискретного вывода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853721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642910" y="1351650"/>
            <a:ext cx="392909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TD </a:t>
            </a:r>
            <a:r>
              <a:rPr lang="en-US" b="1" dirty="0">
                <a:solidFill>
                  <a:srgbClr val="FF0000"/>
                </a:solidFill>
              </a:rPr>
              <a:t>50</a:t>
            </a:r>
            <a:r>
              <a:rPr lang="ru-RU" b="1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L </a:t>
            </a:r>
            <a:r>
              <a:rPr lang="ru-RU" b="1" dirty="0">
                <a:solidFill>
                  <a:srgbClr val="FF0000"/>
                </a:solidFill>
              </a:rPr>
              <a:t>32</a:t>
            </a:r>
            <a:r>
              <a:rPr lang="en-US" b="1" dirty="0">
                <a:solidFill>
                  <a:srgbClr val="FF0000"/>
                </a:solidFill>
              </a:rPr>
              <a:t>O </a:t>
            </a:r>
            <a:r>
              <a:rPr lang="en-US" b="1" dirty="0" smtClean="0">
                <a:solidFill>
                  <a:srgbClr val="FF0000"/>
                </a:solidFill>
              </a:rPr>
              <a:t>024DC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000066"/>
                </a:solidFill>
              </a:rPr>
              <a:t>– </a:t>
            </a:r>
            <a:r>
              <a:rPr lang="ru-RU" b="1" dirty="0">
                <a:solidFill>
                  <a:srgbClr val="000066"/>
                </a:solidFill>
              </a:rPr>
              <a:t>32 дискретных </a:t>
            </a:r>
            <a:r>
              <a:rPr lang="ru-RU" b="1" dirty="0" smtClean="0">
                <a:solidFill>
                  <a:srgbClr val="000066"/>
                </a:solidFill>
              </a:rPr>
              <a:t>выхода разделенных на 2 канала; напряжение </a:t>
            </a:r>
            <a:r>
              <a:rPr lang="ru-RU" b="1" dirty="0">
                <a:solidFill>
                  <a:srgbClr val="000066"/>
                </a:solidFill>
              </a:rPr>
              <a:t>коммутации 30 </a:t>
            </a:r>
            <a:r>
              <a:rPr lang="ru-RU" b="1" dirty="0" smtClean="0">
                <a:solidFill>
                  <a:srgbClr val="000066"/>
                </a:solidFill>
              </a:rPr>
              <a:t>В; ток </a:t>
            </a:r>
            <a:r>
              <a:rPr lang="ru-RU" b="1" dirty="0">
                <a:solidFill>
                  <a:srgbClr val="000066"/>
                </a:solidFill>
              </a:rPr>
              <a:t>0,2 </a:t>
            </a:r>
            <a:r>
              <a:rPr lang="ru-RU" b="1" dirty="0" smtClean="0">
                <a:solidFill>
                  <a:srgbClr val="000066"/>
                </a:solidFill>
              </a:rPr>
              <a:t>А</a:t>
            </a:r>
            <a:endParaRPr lang="ru-RU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285720" y="428604"/>
            <a:ext cx="68405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Модули аналогового ввода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488" y="1285860"/>
            <a:ext cx="888654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642910" y="1351650"/>
            <a:ext cx="39290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T</a:t>
            </a:r>
            <a:r>
              <a:rPr lang="ru-RU" b="1" dirty="0" smtClean="0">
                <a:solidFill>
                  <a:srgbClr val="FF0000"/>
                </a:solidFill>
              </a:rPr>
              <a:t>А 516 8</a:t>
            </a:r>
            <a:r>
              <a:rPr lang="en-US" b="1" dirty="0" smtClean="0">
                <a:solidFill>
                  <a:srgbClr val="FF0000"/>
                </a:solidFill>
              </a:rPr>
              <a:t>IDC</a:t>
            </a:r>
            <a:endParaRPr lang="ru-RU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303230" y="496653"/>
            <a:ext cx="68405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Интерфейсные модули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71570"/>
            <a:ext cx="8947239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71472" y="1357298"/>
            <a:ext cx="31432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rgbClr val="FF0000"/>
                </a:solidFill>
              </a:rPr>
              <a:t>TN 50</a:t>
            </a:r>
            <a:r>
              <a:rPr lang="ru-RU" b="1" dirty="0">
                <a:solidFill>
                  <a:srgbClr val="FF0000"/>
                </a:solidFill>
              </a:rPr>
              <a:t>3 </a:t>
            </a:r>
            <a:r>
              <a:rPr lang="en-US" b="1" dirty="0" smtClean="0">
                <a:solidFill>
                  <a:srgbClr val="FF0000"/>
                </a:solidFill>
              </a:rPr>
              <a:t>COM 485</a:t>
            </a:r>
            <a:endParaRPr lang="ru-RU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755650" y="571480"/>
            <a:ext cx="68405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Источники питания</a:t>
            </a:r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50" y="1418117"/>
            <a:ext cx="8929750" cy="536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611188" y="1771650"/>
            <a:ext cx="21034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</a:rPr>
              <a:t>TP </a:t>
            </a:r>
            <a:r>
              <a:rPr lang="en-US" sz="2000" dirty="0" smtClean="0">
                <a:solidFill>
                  <a:srgbClr val="FF0000"/>
                </a:solidFill>
              </a:rPr>
              <a:t>503 024 DC</a:t>
            </a:r>
            <a:endParaRPr lang="ru-RU" sz="20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Использование малых ЭВМ в качестве управляющих машин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5686436" cy="43251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Основные принципы, которые легли в основу разработки первых ПЛК:</a:t>
            </a:r>
          </a:p>
          <a:p>
            <a:pPr lvl="0"/>
            <a:r>
              <a:rPr lang="ru-RU" dirty="0" smtClean="0"/>
              <a:t>Упрощение конструкции управляющей системы;</a:t>
            </a:r>
          </a:p>
          <a:p>
            <a:pPr lvl="0"/>
            <a:r>
              <a:rPr lang="ru-RU" dirty="0" smtClean="0"/>
              <a:t>Увеличение надежности и долговечности;</a:t>
            </a:r>
          </a:p>
          <a:p>
            <a:pPr lvl="0"/>
            <a:r>
              <a:rPr lang="ru-RU" dirty="0" smtClean="0"/>
              <a:t>Улучшение эксплуатационных качеств управляющей схемы;</a:t>
            </a:r>
          </a:p>
          <a:p>
            <a:pPr lvl="0"/>
            <a:r>
              <a:rPr lang="ru-RU" dirty="0" smtClean="0"/>
              <a:t>Быстрое изменение логики работы.</a:t>
            </a:r>
          </a:p>
          <a:p>
            <a:endParaRPr lang="ru-RU" dirty="0"/>
          </a:p>
        </p:txBody>
      </p:sp>
      <p:pic>
        <p:nvPicPr>
          <p:cNvPr id="1026" name="Picture 2" descr="Картинка 1 из 359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285992"/>
            <a:ext cx="2552700" cy="381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768" y="6215082"/>
            <a:ext cx="1258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/>
              <a:t>И.С. Брук</a:t>
            </a:r>
            <a:endParaRPr lang="ru-RU" sz="18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01A6-80FD-470F-8B7E-406E231AEDA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755650" y="714356"/>
            <a:ext cx="68405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Коммутационные панели</a:t>
            </a: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684213" y="2276475"/>
            <a:ext cx="7777162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dirty="0">
                <a:solidFill>
                  <a:srgbClr val="FF0000"/>
                </a:solidFill>
              </a:rPr>
              <a:t>	</a:t>
            </a:r>
            <a:r>
              <a:rPr lang="en-US" sz="2000" dirty="0">
                <a:solidFill>
                  <a:srgbClr val="FF0000"/>
                </a:solidFill>
              </a:rPr>
              <a:t>TK 501 4</a:t>
            </a:r>
            <a:r>
              <a:rPr lang="ru-RU" sz="2000" dirty="0">
                <a:solidFill>
                  <a:srgbClr val="FF0000"/>
                </a:solidFill>
              </a:rPr>
              <a:t>	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000066"/>
                </a:solidFill>
              </a:rPr>
              <a:t>– </a:t>
            </a:r>
            <a:r>
              <a:rPr lang="ru-RU" sz="2000" dirty="0">
                <a:solidFill>
                  <a:srgbClr val="000066"/>
                </a:solidFill>
              </a:rPr>
              <a:t>панель на 4 модуля ввода-вывода</a:t>
            </a:r>
            <a:endParaRPr lang="en-US" sz="2000" dirty="0">
              <a:solidFill>
                <a:srgbClr val="000066"/>
              </a:solidFill>
            </a:endParaRPr>
          </a:p>
          <a:p>
            <a:pPr>
              <a:spcBef>
                <a:spcPct val="20000"/>
              </a:spcBef>
            </a:pPr>
            <a:endParaRPr lang="en-US" sz="2000" dirty="0">
              <a:solidFill>
                <a:srgbClr val="000066"/>
              </a:solidFill>
            </a:endParaRPr>
          </a:p>
          <a:p>
            <a:pPr>
              <a:spcBef>
                <a:spcPct val="20000"/>
              </a:spcBef>
            </a:pPr>
            <a:r>
              <a:rPr lang="ru-RU" sz="2000" dirty="0">
                <a:solidFill>
                  <a:srgbClr val="FF0000"/>
                </a:solidFill>
              </a:rPr>
              <a:t>	</a:t>
            </a:r>
            <a:r>
              <a:rPr lang="en-US" sz="2000" dirty="0">
                <a:solidFill>
                  <a:srgbClr val="FF0000"/>
                </a:solidFill>
              </a:rPr>
              <a:t>TK 501 4R</a:t>
            </a:r>
            <a:r>
              <a:rPr lang="ru-RU" sz="2000" dirty="0">
                <a:solidFill>
                  <a:srgbClr val="FF0000"/>
                </a:solidFill>
              </a:rPr>
              <a:t>	</a:t>
            </a:r>
            <a:r>
              <a:rPr lang="ru-RU" sz="2000" dirty="0">
                <a:solidFill>
                  <a:srgbClr val="000066"/>
                </a:solidFill>
              </a:rPr>
              <a:t>– панель на 4 модуля ввода-вывода        			с возможностью резервирования</a:t>
            </a:r>
            <a:endParaRPr lang="en-US" sz="2000" dirty="0">
              <a:solidFill>
                <a:srgbClr val="000066"/>
              </a:solidFill>
            </a:endParaRPr>
          </a:p>
          <a:p>
            <a:pPr>
              <a:spcBef>
                <a:spcPct val="20000"/>
              </a:spcBef>
            </a:pPr>
            <a:endParaRPr lang="en-US" sz="2000" dirty="0">
              <a:solidFill>
                <a:srgbClr val="000066"/>
              </a:solidFill>
            </a:endParaRPr>
          </a:p>
          <a:p>
            <a:pPr>
              <a:spcBef>
                <a:spcPct val="20000"/>
              </a:spcBef>
            </a:pPr>
            <a:r>
              <a:rPr lang="ru-RU" sz="2000" dirty="0">
                <a:solidFill>
                  <a:srgbClr val="FF0000"/>
                </a:solidFill>
              </a:rPr>
              <a:t>	</a:t>
            </a:r>
            <a:r>
              <a:rPr lang="en-US" sz="2000" dirty="0">
                <a:solidFill>
                  <a:srgbClr val="FF0000"/>
                </a:solidFill>
              </a:rPr>
              <a:t>TK 501 6</a:t>
            </a:r>
            <a:r>
              <a:rPr lang="ru-RU" sz="2000" dirty="0">
                <a:solidFill>
                  <a:srgbClr val="FF0000"/>
                </a:solidFill>
              </a:rPr>
              <a:t>	</a:t>
            </a:r>
            <a:r>
              <a:rPr lang="ru-RU" sz="2000" dirty="0">
                <a:solidFill>
                  <a:srgbClr val="000066"/>
                </a:solidFill>
              </a:rPr>
              <a:t>– панель на 6 модулей ввода-вывода</a:t>
            </a:r>
          </a:p>
          <a:p>
            <a:pPr>
              <a:spcBef>
                <a:spcPct val="20000"/>
              </a:spcBef>
            </a:pPr>
            <a:endParaRPr lang="ru-RU" sz="2000" dirty="0">
              <a:solidFill>
                <a:srgbClr val="000066"/>
              </a:solidFill>
            </a:endParaRPr>
          </a:p>
          <a:p>
            <a:r>
              <a:rPr lang="ru-RU" sz="2000" dirty="0">
                <a:solidFill>
                  <a:srgbClr val="FF0000"/>
                </a:solidFill>
              </a:rPr>
              <a:t>	</a:t>
            </a:r>
            <a:r>
              <a:rPr lang="en-US" sz="2000" dirty="0">
                <a:solidFill>
                  <a:srgbClr val="FF0000"/>
                </a:solidFill>
              </a:rPr>
              <a:t>TK 501 6R</a:t>
            </a:r>
            <a:r>
              <a:rPr lang="ru-RU" sz="2000" dirty="0">
                <a:solidFill>
                  <a:srgbClr val="FF0000"/>
                </a:solidFill>
              </a:rPr>
              <a:t> 	</a:t>
            </a:r>
            <a:r>
              <a:rPr lang="ru-RU" sz="2000" dirty="0">
                <a:solidFill>
                  <a:srgbClr val="000066"/>
                </a:solidFill>
              </a:rPr>
              <a:t>– панель на 6 модулей ввода-вывода     			с возможностью резервирования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428596" y="642918"/>
            <a:ext cx="68405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Коммутационные панели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28736"/>
            <a:ext cx="7065963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60" name="Picture 16" descr="DSC00531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3929058" y="4286256"/>
            <a:ext cx="3460750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8453-D0AC-4FB3-93CD-F5BDE0761CBB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286116" y="785794"/>
            <a:ext cx="48402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ПЛК</a:t>
            </a:r>
            <a:endParaRPr lang="ru-RU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105561"/>
            <a:ext cx="365388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0099"/>
                </a:solidFill>
              </a:rPr>
              <a:t>ПЛК универсального типа</a:t>
            </a:r>
          </a:p>
          <a:p>
            <a:endParaRPr lang="ru-RU" sz="2000" dirty="0" smtClean="0"/>
          </a:p>
          <a:p>
            <a:r>
              <a:rPr lang="ru-RU" sz="2000" dirty="0" smtClean="0"/>
              <a:t>Ориентированы на решение </a:t>
            </a:r>
          </a:p>
          <a:p>
            <a:r>
              <a:rPr lang="ru-RU" sz="2000" dirty="0" smtClean="0"/>
              <a:t>задач в различных областях.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2105561"/>
            <a:ext cx="4732258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0099"/>
                </a:solidFill>
              </a:rPr>
              <a:t>Специализированные ПЛК</a:t>
            </a:r>
          </a:p>
          <a:p>
            <a:endParaRPr lang="ru-RU" dirty="0" smtClean="0"/>
          </a:p>
          <a:p>
            <a:r>
              <a:rPr lang="ru-RU" sz="2000" dirty="0" smtClean="0"/>
              <a:t>Ориентированы на оптимальное </a:t>
            </a:r>
          </a:p>
          <a:p>
            <a:r>
              <a:rPr lang="ru-RU" sz="2000" dirty="0" smtClean="0"/>
              <a:t>решение задач определенного класса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2143108" y="1643049"/>
            <a:ext cx="1000132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500562" y="1571611"/>
            <a:ext cx="1000132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7106" name="Picture 2" descr="http://im4-tub.yandex.net/i?id=91740426-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7" y="4191956"/>
            <a:ext cx="2105685" cy="1571636"/>
          </a:xfrm>
          <a:prstGeom prst="rect">
            <a:avLst/>
          </a:prstGeom>
          <a:noFill/>
        </p:spPr>
      </p:pic>
      <p:pic>
        <p:nvPicPr>
          <p:cNvPr id="47108" name="Picture 4" descr="http://im6-tub.yandex.net/i?id=98756931-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39" y="4191956"/>
            <a:ext cx="2625553" cy="1571636"/>
          </a:xfrm>
          <a:prstGeom prst="rect">
            <a:avLst/>
          </a:prstGeom>
          <a:noFill/>
        </p:spPr>
      </p:pic>
      <p:pic>
        <p:nvPicPr>
          <p:cNvPr id="47110" name="Picture 6" descr="http://im0-tub.yandex.net/i?id=24800893-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191956"/>
            <a:ext cx="2214578" cy="15944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8453-D0AC-4FB3-93CD-F5BDE0761CBB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143116"/>
            <a:ext cx="8143932" cy="4451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000" dirty="0" smtClean="0"/>
              <a:t>   Количество и тип возможных каналов ввода-вывода;</a:t>
            </a:r>
          </a:p>
          <a:p>
            <a:pPr lvl="0">
              <a:lnSpc>
                <a:spcPct val="130000"/>
              </a:lnSpc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000" dirty="0" smtClean="0"/>
              <a:t>   Тип центрального процессора (разрядность, архитектура, производительность);</a:t>
            </a:r>
          </a:p>
          <a:p>
            <a:pPr lvl="0">
              <a:lnSpc>
                <a:spcPct val="130000"/>
              </a:lnSpc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000" dirty="0" smtClean="0"/>
              <a:t>   Объем памяти программ и данных;</a:t>
            </a:r>
          </a:p>
          <a:p>
            <a:pPr lvl="0">
              <a:lnSpc>
                <a:spcPct val="130000"/>
              </a:lnSpc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000" dirty="0" smtClean="0"/>
              <a:t>   Быстродействие по каналам ввода-вывода (время реакции на изменение сигналов, цикла управления и т.д.);</a:t>
            </a:r>
          </a:p>
          <a:p>
            <a:pPr lvl="0">
              <a:lnSpc>
                <a:spcPct val="130000"/>
              </a:lnSpc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000" dirty="0" smtClean="0"/>
              <a:t>   Устойчивость к различным воздействия (механическим, температурным, влажности, давления, попадания пыли);</a:t>
            </a:r>
          </a:p>
          <a:p>
            <a:pPr lvl="0">
              <a:lnSpc>
                <a:spcPct val="130000"/>
              </a:lnSpc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000" dirty="0" smtClean="0"/>
              <a:t>   Надежность функционирования (время наработки на отказ, устойчивость к сбоям, резервирование);</a:t>
            </a:r>
          </a:p>
          <a:p>
            <a:pPr lvl="0">
              <a:lnSpc>
                <a:spcPct val="130000"/>
              </a:lnSpc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000" dirty="0" smtClean="0"/>
              <a:t>  Стоимость.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714356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Основными параметрами, которые характеризуют ПЛК являются: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066800"/>
          </a:xfrm>
        </p:spPr>
        <p:txBody>
          <a:bodyPr/>
          <a:lstStyle/>
          <a:p>
            <a:r>
              <a:rPr lang="ru-RU" dirty="0" smtClean="0"/>
              <a:t>История развития ПЛК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78861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1968 год - </a:t>
            </a:r>
            <a:r>
              <a:rPr lang="en-US" dirty="0" smtClean="0"/>
              <a:t>GM </a:t>
            </a:r>
            <a:r>
              <a:rPr lang="en-US" dirty="0" err="1" smtClean="0"/>
              <a:t>Hydramatic</a:t>
            </a:r>
            <a:r>
              <a:rPr lang="en-US" dirty="0" smtClean="0"/>
              <a:t> </a:t>
            </a:r>
            <a:r>
              <a:rPr lang="ru-RU" dirty="0" smtClean="0"/>
              <a:t>(подразделение </a:t>
            </a:r>
            <a:r>
              <a:rPr lang="en-US" dirty="0" smtClean="0"/>
              <a:t>General Motors</a:t>
            </a:r>
            <a:r>
              <a:rPr lang="ru-RU" dirty="0" smtClean="0"/>
              <a:t>) сформулированы требования к стандартному контроллеру («</a:t>
            </a:r>
            <a:r>
              <a:rPr lang="en-US" dirty="0" err="1" smtClean="0"/>
              <a:t>Standart</a:t>
            </a:r>
            <a:r>
              <a:rPr lang="en-US" dirty="0" smtClean="0"/>
              <a:t> Machine Controller</a:t>
            </a:r>
            <a:r>
              <a:rPr lang="ru-RU" dirty="0" smtClean="0"/>
              <a:t>»)</a:t>
            </a:r>
          </a:p>
          <a:p>
            <a:endParaRPr lang="ru-RU" dirty="0" smtClean="0"/>
          </a:p>
          <a:p>
            <a:r>
              <a:rPr lang="ru-RU" dirty="0" smtClean="0"/>
              <a:t>1969 год - создан первый коммерческий продукт Программируемый контроллер «084» </a:t>
            </a:r>
            <a:r>
              <a:rPr lang="en-US" dirty="0" smtClean="0"/>
              <a:t>MODICON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70-е годы - первый патент на ПЛК был получен корпорацией  </a:t>
            </a:r>
            <a:r>
              <a:rPr lang="en-US" dirty="0" smtClean="0"/>
              <a:t>Allen Bradley</a:t>
            </a:r>
            <a:r>
              <a:rPr lang="ru-RU" dirty="0" smtClean="0"/>
              <a:t> (Патент </a:t>
            </a:r>
            <a:r>
              <a:rPr lang="en-US" dirty="0" smtClean="0"/>
              <a:t>US</a:t>
            </a:r>
            <a:r>
              <a:rPr lang="ru-RU" dirty="0" smtClean="0"/>
              <a:t>3942158).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01A6-80FD-470F-8B7E-406E231AEDA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714348" y="571480"/>
            <a:ext cx="68405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Принцип работы ПЛК</a:t>
            </a:r>
          </a:p>
        </p:txBody>
      </p:sp>
      <p:pic>
        <p:nvPicPr>
          <p:cNvPr id="9217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557338"/>
            <a:ext cx="8064500" cy="35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75" name="Text Box 15"/>
          <p:cNvSpPr txBox="1">
            <a:spLocks noChangeArrowheads="1"/>
          </p:cNvSpPr>
          <p:nvPr/>
        </p:nvSpPr>
        <p:spPr bwMode="auto">
          <a:xfrm>
            <a:off x="3348038" y="5373688"/>
            <a:ext cx="45196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b="1"/>
              <a:t>Чтение состояния входов</a:t>
            </a:r>
          </a:p>
          <a:p>
            <a:pPr marL="342900" indent="-342900">
              <a:buFontTx/>
              <a:buAutoNum type="arabicPeriod"/>
            </a:pPr>
            <a:r>
              <a:rPr lang="ru-RU" b="1"/>
              <a:t>Выполнение программы пользователя</a:t>
            </a:r>
          </a:p>
          <a:p>
            <a:pPr marL="342900" indent="-342900">
              <a:buFontTx/>
              <a:buAutoNum type="arabicPeriod"/>
            </a:pPr>
            <a:r>
              <a:rPr lang="ru-RU" b="1"/>
              <a:t>Запись состояния выходов</a:t>
            </a:r>
          </a:p>
        </p:txBody>
      </p:sp>
      <p:grpSp>
        <p:nvGrpSpPr>
          <p:cNvPr id="92178" name="Group 18"/>
          <p:cNvGrpSpPr>
            <a:grpSpLocks/>
          </p:cNvGrpSpPr>
          <p:nvPr/>
        </p:nvGrpSpPr>
        <p:grpSpPr bwMode="auto">
          <a:xfrm>
            <a:off x="2433638" y="5157788"/>
            <a:ext cx="774700" cy="1203325"/>
            <a:chOff x="1533" y="3249"/>
            <a:chExt cx="488" cy="758"/>
          </a:xfrm>
        </p:grpSpPr>
        <p:sp>
          <p:nvSpPr>
            <p:cNvPr id="92176" name="AutoShape 16"/>
            <p:cNvSpPr>
              <a:spLocks noChangeArrowheads="1"/>
            </p:cNvSpPr>
            <p:nvPr/>
          </p:nvSpPr>
          <p:spPr bwMode="auto">
            <a:xfrm>
              <a:off x="1565" y="3249"/>
              <a:ext cx="456" cy="342"/>
            </a:xfrm>
            <a:prstGeom prst="curvedDownArrow">
              <a:avLst>
                <a:gd name="adj1" fmla="val 26667"/>
                <a:gd name="adj2" fmla="val 53333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177" name="AutoShape 17"/>
            <p:cNvSpPr>
              <a:spLocks noChangeArrowheads="1"/>
            </p:cNvSpPr>
            <p:nvPr/>
          </p:nvSpPr>
          <p:spPr bwMode="auto">
            <a:xfrm rot="10800000">
              <a:off x="1533" y="3665"/>
              <a:ext cx="456" cy="342"/>
            </a:xfrm>
            <a:prstGeom prst="curvedDownArrow">
              <a:avLst>
                <a:gd name="adj1" fmla="val 26667"/>
                <a:gd name="adj2" fmla="val 53333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8453-D0AC-4FB3-93CD-F5BDE0761CB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22" name="Text Box 14"/>
          <p:cNvSpPr txBox="1">
            <a:spLocks noChangeArrowheads="1"/>
          </p:cNvSpPr>
          <p:nvPr/>
        </p:nvSpPr>
        <p:spPr bwMode="auto">
          <a:xfrm>
            <a:off x="6372225" y="2179638"/>
            <a:ext cx="208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400" b="1" i="1">
                <a:solidFill>
                  <a:srgbClr val="000066"/>
                </a:solidFill>
              </a:rPr>
              <a:t>аналоговые</a:t>
            </a:r>
            <a:endParaRPr lang="ru-RU">
              <a:solidFill>
                <a:srgbClr val="000066"/>
              </a:solidFill>
            </a:endParaRPr>
          </a:p>
        </p:txBody>
      </p:sp>
      <p:sp>
        <p:nvSpPr>
          <p:cNvPr id="94223" name="Text Box 15"/>
          <p:cNvSpPr txBox="1">
            <a:spLocks noChangeArrowheads="1"/>
          </p:cNvSpPr>
          <p:nvPr/>
        </p:nvSpPr>
        <p:spPr bwMode="auto">
          <a:xfrm>
            <a:off x="539750" y="2205038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400" b="1" i="1">
                <a:solidFill>
                  <a:srgbClr val="000066"/>
                </a:solidFill>
              </a:rPr>
              <a:t>дискретные</a:t>
            </a:r>
            <a:endParaRPr lang="ru-RU">
              <a:solidFill>
                <a:srgbClr val="000066"/>
              </a:solidFill>
            </a:endParaRPr>
          </a:p>
        </p:txBody>
      </p:sp>
      <p:sp>
        <p:nvSpPr>
          <p:cNvPr id="94224" name="Text Box 16"/>
          <p:cNvSpPr txBox="1">
            <a:spLocks noChangeArrowheads="1"/>
          </p:cNvSpPr>
          <p:nvPr/>
        </p:nvSpPr>
        <p:spPr bwMode="auto">
          <a:xfrm>
            <a:off x="2555875" y="3644900"/>
            <a:ext cx="3529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400" b="1" i="1">
                <a:solidFill>
                  <a:srgbClr val="000066"/>
                </a:solidFill>
              </a:rPr>
              <a:t>специализированные</a:t>
            </a:r>
            <a:endParaRPr lang="ru-RU">
              <a:solidFill>
                <a:srgbClr val="000066"/>
              </a:solidFill>
            </a:endParaRPr>
          </a:p>
        </p:txBody>
      </p:sp>
      <p:sp>
        <p:nvSpPr>
          <p:cNvPr id="94228" name="Text Box 20"/>
          <p:cNvSpPr txBox="1">
            <a:spLocks noChangeArrowheads="1"/>
          </p:cNvSpPr>
          <p:nvPr/>
        </p:nvSpPr>
        <p:spPr bwMode="auto">
          <a:xfrm>
            <a:off x="2627313" y="4221163"/>
            <a:ext cx="3529012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r>
              <a:rPr lang="ru-RU" sz="1800" b="1">
                <a:solidFill>
                  <a:srgbClr val="000066"/>
                </a:solidFill>
              </a:rPr>
              <a:t>предназначены для</a:t>
            </a:r>
            <a:r>
              <a:rPr lang="ru-RU" sz="1800" b="1">
                <a:solidFill>
                  <a:srgbClr val="FF0000"/>
                </a:solidFill>
              </a:rPr>
              <a:t> </a:t>
            </a:r>
            <a:r>
              <a:rPr lang="ru-RU" sz="1800" b="1">
                <a:solidFill>
                  <a:srgbClr val="000066"/>
                </a:solidFill>
              </a:rPr>
              <a:t>работы </a:t>
            </a:r>
          </a:p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r>
              <a:rPr lang="ru-RU" sz="1800" b="1">
                <a:solidFill>
                  <a:srgbClr val="000066"/>
                </a:solidFill>
              </a:rPr>
              <a:t>с конкретными</a:t>
            </a:r>
          </a:p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r>
              <a:rPr lang="ru-RU" sz="1800" b="1">
                <a:solidFill>
                  <a:srgbClr val="000066"/>
                </a:solidFill>
              </a:rPr>
              <a:t>специфическими датчиками, </a:t>
            </a:r>
          </a:p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r>
              <a:rPr lang="ru-RU" sz="1800" b="1">
                <a:solidFill>
                  <a:srgbClr val="000066"/>
                </a:solidFill>
              </a:rPr>
              <a:t>требующими определенных</a:t>
            </a:r>
          </a:p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r>
              <a:rPr lang="ru-RU" sz="1800" b="1">
                <a:solidFill>
                  <a:srgbClr val="000066"/>
                </a:solidFill>
              </a:rPr>
              <a:t>уровней сигналов, питания</a:t>
            </a:r>
          </a:p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r>
              <a:rPr lang="ru-RU" sz="1800" b="1">
                <a:solidFill>
                  <a:srgbClr val="000066"/>
                </a:solidFill>
              </a:rPr>
              <a:t> и специальной обработки</a:t>
            </a:r>
          </a:p>
        </p:txBody>
      </p:sp>
      <p:sp>
        <p:nvSpPr>
          <p:cNvPr id="94229" name="Rectangle 21"/>
          <p:cNvSpPr>
            <a:spLocks noChangeArrowheads="1"/>
          </p:cNvSpPr>
          <p:nvPr/>
        </p:nvSpPr>
        <p:spPr bwMode="auto">
          <a:xfrm>
            <a:off x="6227763" y="2636838"/>
            <a:ext cx="2484437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800" b="1">
                <a:solidFill>
                  <a:srgbClr val="000066"/>
                </a:solidFill>
              </a:rPr>
              <a:t>предназначены для ввода / вывода непрерывных сигналов:</a:t>
            </a:r>
          </a:p>
          <a:p>
            <a:pPr algn="ctr"/>
            <a:r>
              <a:rPr lang="ru-RU" sz="1800" b="1">
                <a:solidFill>
                  <a:srgbClr val="000066"/>
                </a:solidFill>
              </a:rPr>
              <a:t>уровней напряжения и тока, соответствующих некоторой </a:t>
            </a:r>
          </a:p>
          <a:p>
            <a:pPr algn="ctr"/>
            <a:r>
              <a:rPr lang="ru-RU" sz="1800" b="1">
                <a:solidFill>
                  <a:srgbClr val="000066"/>
                </a:solidFill>
              </a:rPr>
              <a:t>физической величине в каждый момент времени</a:t>
            </a:r>
            <a:r>
              <a:rPr lang="ru-RU" sz="1800"/>
              <a:t> </a:t>
            </a:r>
          </a:p>
        </p:txBody>
      </p:sp>
      <p:sp>
        <p:nvSpPr>
          <p:cNvPr id="94230" name="Rectangle 22"/>
          <p:cNvSpPr>
            <a:spLocks noChangeArrowheads="1"/>
          </p:cNvSpPr>
          <p:nvPr/>
        </p:nvSpPr>
        <p:spPr bwMode="auto">
          <a:xfrm>
            <a:off x="287338" y="2708275"/>
            <a:ext cx="2484437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800" b="1">
                <a:solidFill>
                  <a:srgbClr val="000066"/>
                </a:solidFill>
              </a:rPr>
              <a:t>предназначены для ввода / вывода информации </a:t>
            </a:r>
          </a:p>
          <a:p>
            <a:pPr algn="ctr"/>
            <a:r>
              <a:rPr lang="ru-RU" sz="1800" b="1">
                <a:solidFill>
                  <a:srgbClr val="000066"/>
                </a:solidFill>
              </a:rPr>
              <a:t>от различных дискретных датчиков</a:t>
            </a:r>
          </a:p>
          <a:p>
            <a:pPr algn="ctr"/>
            <a:r>
              <a:rPr lang="ru-RU" sz="1800" b="1">
                <a:solidFill>
                  <a:srgbClr val="000066"/>
                </a:solidFill>
              </a:rPr>
              <a:t> и устройств в виде параллельного кода</a:t>
            </a:r>
            <a:r>
              <a:rPr lang="ru-RU" sz="1800"/>
              <a:t> </a:t>
            </a:r>
          </a:p>
        </p:txBody>
      </p:sp>
      <p:grpSp>
        <p:nvGrpSpPr>
          <p:cNvPr id="94232" name="Group 24"/>
          <p:cNvGrpSpPr>
            <a:grpSpLocks/>
          </p:cNvGrpSpPr>
          <p:nvPr/>
        </p:nvGrpSpPr>
        <p:grpSpPr bwMode="auto">
          <a:xfrm>
            <a:off x="755650" y="857252"/>
            <a:ext cx="6840538" cy="2139952"/>
            <a:chOff x="476" y="540"/>
            <a:chExt cx="4309" cy="1348"/>
          </a:xfrm>
        </p:grpSpPr>
        <p:sp>
          <p:nvSpPr>
            <p:cNvPr id="94221" name="Text Box 13"/>
            <p:cNvSpPr txBox="1">
              <a:spLocks noChangeArrowheads="1"/>
            </p:cNvSpPr>
            <p:nvPr/>
          </p:nvSpPr>
          <p:spPr bwMode="auto">
            <a:xfrm>
              <a:off x="476" y="540"/>
              <a:ext cx="4309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3600" dirty="0">
                  <a:solidFill>
                    <a:schemeClr val="tx2"/>
                  </a:solidFill>
                  <a:latin typeface="+mj-lt"/>
                  <a:ea typeface="+mj-ea"/>
                  <a:cs typeface="+mj-cs"/>
                </a:rPr>
                <a:t>Входы - выходы</a:t>
              </a:r>
            </a:p>
          </p:txBody>
        </p:sp>
        <p:sp>
          <p:nvSpPr>
            <p:cNvPr id="94226" name="Line 18"/>
            <p:cNvSpPr>
              <a:spLocks noChangeShapeType="1"/>
            </p:cNvSpPr>
            <p:nvPr/>
          </p:nvSpPr>
          <p:spPr bwMode="auto">
            <a:xfrm>
              <a:off x="2653" y="1207"/>
              <a:ext cx="0" cy="681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4227" name="Line 19"/>
            <p:cNvSpPr>
              <a:spLocks noChangeShapeType="1"/>
            </p:cNvSpPr>
            <p:nvPr/>
          </p:nvSpPr>
          <p:spPr bwMode="auto">
            <a:xfrm flipH="1">
              <a:off x="1292" y="1071"/>
              <a:ext cx="680" cy="272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4231" name="Line 23"/>
            <p:cNvSpPr>
              <a:spLocks noChangeShapeType="1"/>
            </p:cNvSpPr>
            <p:nvPr/>
          </p:nvSpPr>
          <p:spPr bwMode="auto">
            <a:xfrm>
              <a:off x="3425" y="1072"/>
              <a:ext cx="680" cy="272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8453-D0AC-4FB3-93CD-F5BDE0761CB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755650" y="571480"/>
            <a:ext cx="68405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Определение ПЛК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468313" y="1638925"/>
            <a:ext cx="8137525" cy="388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ru-RU" sz="2200" b="1" dirty="0">
                <a:solidFill>
                  <a:srgbClr val="FF0000"/>
                </a:solidFill>
              </a:rPr>
              <a:t>Программируемый логический контроллер (ПЛК, </a:t>
            </a:r>
            <a:r>
              <a:rPr lang="en-US" sz="2200" b="1" dirty="0">
                <a:solidFill>
                  <a:srgbClr val="FF0000"/>
                </a:solidFill>
              </a:rPr>
              <a:t>PLC</a:t>
            </a:r>
            <a:r>
              <a:rPr lang="ru-RU" sz="2200" b="1" dirty="0">
                <a:solidFill>
                  <a:srgbClr val="FF0000"/>
                </a:solidFill>
              </a:rPr>
              <a:t>)</a:t>
            </a:r>
            <a:endParaRPr lang="en-US" sz="2200" b="1" dirty="0">
              <a:solidFill>
                <a:srgbClr val="FF0000"/>
              </a:solidFill>
            </a:endParaRP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dirty="0">
                <a:latin typeface="+mn-lt"/>
              </a:rPr>
              <a:t>– это программно управляемый дискретный автомат, </a:t>
            </a:r>
            <a:endParaRPr lang="en-US" sz="2200" dirty="0">
              <a:latin typeface="+mn-lt"/>
            </a:endParaRP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ru-RU" sz="2200" dirty="0">
                <a:latin typeface="+mn-lt"/>
              </a:rPr>
              <a:t>имеющий некоторое множество входов, подключенных </a:t>
            </a:r>
            <a:endParaRPr lang="en-US" sz="2200" dirty="0">
              <a:latin typeface="+mn-lt"/>
            </a:endParaRP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ru-RU" sz="2200" dirty="0">
                <a:latin typeface="+mn-lt"/>
              </a:rPr>
              <a:t>посредством датчиков к объекту управления, и множество </a:t>
            </a:r>
            <a:endParaRPr lang="en-US" sz="2200" dirty="0">
              <a:latin typeface="+mn-lt"/>
            </a:endParaRP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ru-RU" sz="2200" dirty="0">
                <a:latin typeface="+mn-lt"/>
              </a:rPr>
              <a:t>выходов, подключенных к исполнительным устройствам.</a:t>
            </a:r>
          </a:p>
          <a:p>
            <a:pPr>
              <a:spcBef>
                <a:spcPct val="20000"/>
              </a:spcBef>
            </a:pPr>
            <a:r>
              <a:rPr lang="ru-RU" sz="2200" dirty="0">
                <a:latin typeface="+mn-lt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ru-RU" sz="2200" dirty="0">
                <a:latin typeface="+mn-lt"/>
              </a:rPr>
              <a:t>ПЛК предназначены для работы в режиме реального времени в </a:t>
            </a:r>
            <a:r>
              <a:rPr lang="ru-RU" sz="2200" dirty="0" smtClean="0">
                <a:latin typeface="+mn-lt"/>
              </a:rPr>
              <a:t>условиях </a:t>
            </a:r>
            <a:r>
              <a:rPr lang="ru-RU" sz="2200" dirty="0">
                <a:latin typeface="+mn-lt"/>
              </a:rPr>
              <a:t>промышленной </a:t>
            </a:r>
            <a:r>
              <a:rPr lang="ru-RU" sz="2200" dirty="0" smtClean="0">
                <a:latin typeface="+mn-lt"/>
              </a:rPr>
              <a:t>среды и должен быть доступен для программирования неспециалистом в области информатики.</a:t>
            </a:r>
            <a:endParaRPr lang="ru-RU" sz="22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8453-D0AC-4FB3-93CD-F5BDE0761CB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45" name="Text Box 45"/>
          <p:cNvSpPr txBox="1">
            <a:spLocks noChangeArrowheads="1"/>
          </p:cNvSpPr>
          <p:nvPr/>
        </p:nvSpPr>
        <p:spPr bwMode="auto">
          <a:xfrm>
            <a:off x="571472" y="857232"/>
            <a:ext cx="68405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Функциональные возможности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8453-D0AC-4FB3-93CD-F5BDE0761CBB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1643050"/>
            <a:ext cx="8229600" cy="493148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785926"/>
            <a:ext cx="7786742" cy="313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600" dirty="0" smtClean="0">
                <a:latin typeface="+mn-lt"/>
              </a:rPr>
              <a:t>сбор информации с первичных датчиков состояния объекта,</a:t>
            </a:r>
          </a:p>
          <a:p>
            <a:pPr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600" dirty="0" smtClean="0">
                <a:latin typeface="+mn-lt"/>
              </a:rPr>
              <a:t> измерение параметров,</a:t>
            </a:r>
          </a:p>
          <a:p>
            <a:pPr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600" dirty="0" smtClean="0">
                <a:latin typeface="+mn-lt"/>
              </a:rPr>
              <a:t> логическая и цифровая обработки сигналов по заданным алгоритмам,</a:t>
            </a:r>
          </a:p>
          <a:p>
            <a:pPr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600" dirty="0" smtClean="0">
                <a:latin typeface="+mn-lt"/>
              </a:rPr>
              <a:t> выдача управляющих воздействий на технологическое  оборудование.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755650" y="571480"/>
            <a:ext cx="68405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Область </a:t>
            </a:r>
            <a:r>
              <a:rPr lang="ru-RU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применения ПЛК</a:t>
            </a:r>
            <a:endParaRPr lang="ru-RU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8453-D0AC-4FB3-93CD-F5BDE0761CBB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500174"/>
            <a:ext cx="7786742" cy="312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400" dirty="0" smtClean="0">
                <a:latin typeface="+mn-lt"/>
              </a:rPr>
              <a:t> Промышленность</a:t>
            </a:r>
          </a:p>
          <a:p>
            <a:pPr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400" dirty="0" smtClean="0">
                <a:latin typeface="+mn-lt"/>
              </a:rPr>
              <a:t> Энергетика</a:t>
            </a:r>
          </a:p>
          <a:p>
            <a:pPr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400" dirty="0" smtClean="0">
                <a:latin typeface="+mn-lt"/>
              </a:rPr>
              <a:t> Транспорт</a:t>
            </a:r>
          </a:p>
          <a:p>
            <a:pPr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400" dirty="0" smtClean="0">
                <a:latin typeface="+mn-lt"/>
              </a:rPr>
              <a:t> Связь</a:t>
            </a:r>
          </a:p>
          <a:p>
            <a:pPr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400" dirty="0" smtClean="0">
                <a:latin typeface="+mn-lt"/>
              </a:rPr>
              <a:t> Коммунальное хозяйство</a:t>
            </a:r>
          </a:p>
          <a:p>
            <a:pPr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400" dirty="0" smtClean="0">
                <a:latin typeface="+mn-lt"/>
              </a:rPr>
              <a:t> Строительство</a:t>
            </a:r>
          </a:p>
          <a:p>
            <a:pPr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400" dirty="0" smtClean="0">
                <a:latin typeface="+mn-lt"/>
              </a:rPr>
              <a:t> И др.</a:t>
            </a:r>
          </a:p>
        </p:txBody>
      </p:sp>
      <p:pic>
        <p:nvPicPr>
          <p:cNvPr id="14337" name="Picture 1" descr="D:\Профориентация\Осенняя практика\Умные воро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4222" y="3357562"/>
            <a:ext cx="3366866" cy="1785950"/>
          </a:xfrm>
          <a:prstGeom prst="rect">
            <a:avLst/>
          </a:prstGeom>
          <a:noFill/>
        </p:spPr>
      </p:pic>
      <p:pic>
        <p:nvPicPr>
          <p:cNvPr id="7" name="Рисунок 6" descr="lut_energ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714884"/>
            <a:ext cx="5207831" cy="1928826"/>
          </a:xfrm>
          <a:prstGeom prst="rect">
            <a:avLst/>
          </a:prstGeom>
        </p:spPr>
      </p:pic>
      <p:pic>
        <p:nvPicPr>
          <p:cNvPr id="8" name="Рисунок 7" descr="KOTE_paakuv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1357298"/>
            <a:ext cx="4929186" cy="1825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2261</TotalTime>
  <Words>1169</Words>
  <Application>Microsoft Office PowerPoint</Application>
  <PresentationFormat>On-screen Show (4:3)</PresentationFormat>
  <Paragraphs>251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Городская</vt:lpstr>
      <vt:lpstr>Программируемые логические контроллеры</vt:lpstr>
      <vt:lpstr>Недостатки релейных схем 50-х 60-х годов</vt:lpstr>
      <vt:lpstr>Использование малых ЭВМ в качестве управляющих машин</vt:lpstr>
      <vt:lpstr>История развития ПЛК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Elesy-Pro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student</dc:creator>
  <cp:lastModifiedBy>Windows User</cp:lastModifiedBy>
  <cp:revision>162</cp:revision>
  <dcterms:created xsi:type="dcterms:W3CDTF">2005-08-30T09:06:40Z</dcterms:created>
  <dcterms:modified xsi:type="dcterms:W3CDTF">2017-05-15T22:25:54Z</dcterms:modified>
</cp:coreProperties>
</file>